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4" r:id="rId12"/>
    <p:sldId id="277" r:id="rId13"/>
    <p:sldId id="278" r:id="rId14"/>
    <p:sldId id="279" r:id="rId15"/>
    <p:sldId id="280" r:id="rId16"/>
    <p:sldId id="265" r:id="rId17"/>
    <p:sldId id="266" r:id="rId18"/>
    <p:sldId id="267" r:id="rId19"/>
    <p:sldId id="268" r:id="rId20"/>
    <p:sldId id="269" r:id="rId21"/>
    <p:sldId id="271" r:id="rId22"/>
    <p:sldId id="272" r:id="rId23"/>
    <p:sldId id="273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</dgm:pt>
  </dgm:ptLst>
  <dgm:cxnLst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1932B9-F109-46BF-AFAA-980C40269DD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EDF98D-B9B6-4B3E-8A90-7B83FB4390B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306356"/>
          <a:ext cx="2390713" cy="1434428"/>
        </a:xfrm>
        <a:prstGeom prst="rect">
          <a:avLst/>
        </a:prstGeom>
        <a:gradFill rotWithShape="1">
          <a:gsLst>
            <a:gs pos="0">
              <a:srgbClr val="4E67C8">
                <a:tint val="50000"/>
                <a:satMod val="300000"/>
              </a:srgbClr>
            </a:gs>
            <a:gs pos="35000">
              <a:srgbClr val="4E67C8">
                <a:tint val="37000"/>
                <a:satMod val="300000"/>
              </a:srgbClr>
            </a:gs>
            <a:gs pos="100000">
              <a:srgbClr val="4E67C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E67C8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>
            <a:buNone/>
          </a:pPr>
          <a:r>
            <a:rPr lang="ru-RU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«Физическое развитие»</a:t>
          </a:r>
        </a:p>
      </dgm:t>
    </dgm:pt>
    <dgm:pt modelId="{07814ED3-B0CB-4040-96A1-4618C5AE2392}" type="parTrans" cxnId="{9CBA31A0-D1EA-4049-9DC7-30160CA47595}">
      <dgm:prSet/>
      <dgm:spPr/>
      <dgm:t>
        <a:bodyPr/>
        <a:lstStyle/>
        <a:p>
          <a:endParaRPr lang="ru-RU"/>
        </a:p>
      </dgm:t>
    </dgm:pt>
    <dgm:pt modelId="{11F3DEB7-A001-4AFB-8C4E-067336DCA188}" type="sibTrans" cxnId="{9CBA31A0-D1EA-4049-9DC7-30160CA47595}">
      <dgm:prSet/>
      <dgm:spPr/>
      <dgm:t>
        <a:bodyPr/>
        <a:lstStyle/>
        <a:p>
          <a:endParaRPr lang="ru-RU"/>
        </a:p>
      </dgm:t>
    </dgm:pt>
    <dgm:pt modelId="{00848E81-8793-441E-9C9D-E39990D2A81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xfrm>
          <a:off x="2629785" y="306356"/>
          <a:ext cx="2390713" cy="1434428"/>
        </a:xfrm>
        <a:prstGeom prst="rect">
          <a:avLst/>
        </a:prstGeom>
        <a:gradFill rotWithShape="1">
          <a:gsLst>
            <a:gs pos="0">
              <a:srgbClr val="5ECCF3">
                <a:tint val="50000"/>
                <a:satMod val="300000"/>
              </a:srgbClr>
            </a:gs>
            <a:gs pos="35000">
              <a:srgbClr val="5ECCF3">
                <a:tint val="37000"/>
                <a:satMod val="300000"/>
              </a:srgbClr>
            </a:gs>
            <a:gs pos="100000">
              <a:srgbClr val="5ECCF3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5ECCF3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>
            <a:buNone/>
          </a:pPr>
          <a:r>
            <a:rPr lang="ru-RU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«Социально – коммуникативное развитие»</a:t>
          </a:r>
        </a:p>
      </dgm:t>
    </dgm:pt>
    <dgm:pt modelId="{19721E80-4780-42D5-B491-322E75BC1262}" type="parTrans" cxnId="{2B09F3EC-C4E9-4FE9-9E41-6127CCDE21AA}">
      <dgm:prSet/>
      <dgm:spPr/>
      <dgm:t>
        <a:bodyPr/>
        <a:lstStyle/>
        <a:p>
          <a:endParaRPr lang="ru-RU"/>
        </a:p>
      </dgm:t>
    </dgm:pt>
    <dgm:pt modelId="{201EF072-35D6-4644-8F19-302FC61122B9}" type="sibTrans" cxnId="{2B09F3EC-C4E9-4FE9-9E41-6127CCDE21AA}">
      <dgm:prSet/>
      <dgm:spPr/>
      <dgm:t>
        <a:bodyPr/>
        <a:lstStyle/>
        <a:p>
          <a:endParaRPr lang="ru-RU"/>
        </a:p>
      </dgm:t>
    </dgm:pt>
    <dgm:pt modelId="{468FD3FB-D180-461D-80F7-D75DC70609AA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5259570" y="306356"/>
          <a:ext cx="2390713" cy="1434428"/>
        </a:xfrm>
        <a:prstGeom prst="rect">
          <a:avLst/>
        </a:prstGeom>
        <a:gradFill rotWithShape="1">
          <a:gsLst>
            <a:gs pos="0">
              <a:srgbClr val="F14124">
                <a:tint val="50000"/>
                <a:satMod val="300000"/>
              </a:srgbClr>
            </a:gs>
            <a:gs pos="35000">
              <a:srgbClr val="F14124">
                <a:tint val="37000"/>
                <a:satMod val="300000"/>
              </a:srgbClr>
            </a:gs>
            <a:gs pos="100000">
              <a:srgbClr val="F14124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F14124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>
            <a:buNone/>
          </a:pPr>
          <a:r>
            <a:rPr lang="ru-RU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«Познавательное развитие» </a:t>
          </a:r>
        </a:p>
      </dgm:t>
    </dgm:pt>
    <dgm:pt modelId="{E624F089-DF02-490A-9F48-21FB4A6422AC}" type="parTrans" cxnId="{3EAC5AAA-7816-43F7-A0F4-7EF7067423C0}">
      <dgm:prSet/>
      <dgm:spPr/>
      <dgm:t>
        <a:bodyPr/>
        <a:lstStyle/>
        <a:p>
          <a:endParaRPr lang="ru-RU"/>
        </a:p>
      </dgm:t>
    </dgm:pt>
    <dgm:pt modelId="{492B8FB1-7379-47C3-A676-A6F05B0AAEE2}" type="sibTrans" cxnId="{3EAC5AAA-7816-43F7-A0F4-7EF7067423C0}">
      <dgm:prSet/>
      <dgm:spPr/>
      <dgm:t>
        <a:bodyPr/>
        <a:lstStyle/>
        <a:p>
          <a:endParaRPr lang="ru-RU"/>
        </a:p>
      </dgm:t>
    </dgm:pt>
    <dgm:pt modelId="{0F67008E-CE0B-459C-85CD-032693D6363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1314892" y="1979856"/>
          <a:ext cx="2390713" cy="1434428"/>
        </a:xfrm>
        <a:prstGeom prst="rect">
          <a:avLst/>
        </a:prstGeom>
        <a:gradFill rotWithShape="1">
          <a:gsLst>
            <a:gs pos="0">
              <a:srgbClr val="A7EA52">
                <a:tint val="50000"/>
                <a:satMod val="300000"/>
              </a:srgbClr>
            </a:gs>
            <a:gs pos="35000">
              <a:srgbClr val="A7EA52">
                <a:tint val="37000"/>
                <a:satMod val="300000"/>
              </a:srgbClr>
            </a:gs>
            <a:gs pos="100000">
              <a:srgbClr val="A7EA5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A7EA5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>
            <a:buNone/>
          </a:pPr>
          <a:r>
            <a:rPr lang="ru-RU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«Речевое развитие»</a:t>
          </a:r>
        </a:p>
      </dgm:t>
    </dgm:pt>
    <dgm:pt modelId="{72ADEF25-63F1-41EC-BB99-A8C3086B9537}" type="parTrans" cxnId="{3339F8EA-B1D9-43A8-83EB-0D8F603AD557}">
      <dgm:prSet/>
      <dgm:spPr/>
      <dgm:t>
        <a:bodyPr/>
        <a:lstStyle/>
        <a:p>
          <a:endParaRPr lang="ru-RU"/>
        </a:p>
      </dgm:t>
    </dgm:pt>
    <dgm:pt modelId="{24ED3D98-A61F-4566-BD7A-02F893D23BAA}" type="sibTrans" cxnId="{3339F8EA-B1D9-43A8-83EB-0D8F603AD557}">
      <dgm:prSet/>
      <dgm:spPr/>
      <dgm:t>
        <a:bodyPr/>
        <a:lstStyle/>
        <a:p>
          <a:endParaRPr lang="ru-RU"/>
        </a:p>
      </dgm:t>
    </dgm:pt>
    <dgm:pt modelId="{7675EE70-4180-4D07-A104-EED962EB19E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3944677" y="1979856"/>
          <a:ext cx="2390713" cy="1434428"/>
        </a:xfrm>
        <a:prstGeom prst="rect">
          <a:avLst/>
        </a:prstGeom>
        <a:gradFill rotWithShape="1">
          <a:gsLst>
            <a:gs pos="0">
              <a:srgbClr val="5DCEAF">
                <a:tint val="50000"/>
                <a:satMod val="300000"/>
              </a:srgbClr>
            </a:gs>
            <a:gs pos="35000">
              <a:srgbClr val="5DCEAF">
                <a:tint val="37000"/>
                <a:satMod val="300000"/>
              </a:srgbClr>
            </a:gs>
            <a:gs pos="100000">
              <a:srgbClr val="5DCEAF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5DCEAF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>
            <a:buNone/>
          </a:pPr>
          <a:r>
            <a:rPr lang="ru-RU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«Художественно – эстетическое развитие»</a:t>
          </a:r>
        </a:p>
      </dgm:t>
    </dgm:pt>
    <dgm:pt modelId="{27F482D6-889B-4C68-9009-238D7215A001}" type="parTrans" cxnId="{F49042FD-D7BF-4A11-AD66-70A011B31F84}">
      <dgm:prSet/>
      <dgm:spPr/>
      <dgm:t>
        <a:bodyPr/>
        <a:lstStyle/>
        <a:p>
          <a:endParaRPr lang="ru-RU"/>
        </a:p>
      </dgm:t>
    </dgm:pt>
    <dgm:pt modelId="{C43F5F14-C533-4E29-9CF7-8EA70BEFBA1D}" type="sibTrans" cxnId="{F49042FD-D7BF-4A11-AD66-70A011B31F84}">
      <dgm:prSet/>
      <dgm:spPr/>
      <dgm:t>
        <a:bodyPr/>
        <a:lstStyle/>
        <a:p>
          <a:endParaRPr lang="ru-RU"/>
        </a:p>
      </dgm:t>
    </dgm:pt>
    <dgm:pt modelId="{3EC1011E-A982-41BF-ACF6-29C952CC04AB}" type="pres">
      <dgm:prSet presAssocID="{DB1932B9-F109-46BF-AFAA-980C40269DD5}" presName="diagram" presStyleCnt="0">
        <dgm:presLayoutVars>
          <dgm:dir/>
          <dgm:resizeHandles val="exact"/>
        </dgm:presLayoutVars>
      </dgm:prSet>
      <dgm:spPr/>
    </dgm:pt>
    <dgm:pt modelId="{AC2CCD15-5B0E-4579-8101-3E0D4DBB1994}" type="pres">
      <dgm:prSet presAssocID="{A4EDF98D-B9B6-4B3E-8A90-7B83FB4390BE}" presName="node" presStyleLbl="node1" presStyleIdx="0" presStyleCnt="5">
        <dgm:presLayoutVars>
          <dgm:bulletEnabled val="1"/>
        </dgm:presLayoutVars>
      </dgm:prSet>
      <dgm:spPr/>
    </dgm:pt>
    <dgm:pt modelId="{5D5B60C7-68B5-413A-B26E-756A10E424CD}" type="pres">
      <dgm:prSet presAssocID="{11F3DEB7-A001-4AFB-8C4E-067336DCA188}" presName="sibTrans" presStyleCnt="0"/>
      <dgm:spPr/>
    </dgm:pt>
    <dgm:pt modelId="{C37ACD70-DB16-49C8-AA67-CB4740F27D01}" type="pres">
      <dgm:prSet presAssocID="{00848E81-8793-441E-9C9D-E39990D2A819}" presName="node" presStyleLbl="node1" presStyleIdx="1" presStyleCnt="5">
        <dgm:presLayoutVars>
          <dgm:bulletEnabled val="1"/>
        </dgm:presLayoutVars>
      </dgm:prSet>
      <dgm:spPr/>
    </dgm:pt>
    <dgm:pt modelId="{758E4CE9-E0EA-4734-8045-A440CE3A41D8}" type="pres">
      <dgm:prSet presAssocID="{201EF072-35D6-4644-8F19-302FC61122B9}" presName="sibTrans" presStyleCnt="0"/>
      <dgm:spPr/>
    </dgm:pt>
    <dgm:pt modelId="{F5D6FB05-7BF7-4789-8BDD-1A37094CC9F2}" type="pres">
      <dgm:prSet presAssocID="{468FD3FB-D180-461D-80F7-D75DC70609AA}" presName="node" presStyleLbl="node1" presStyleIdx="2" presStyleCnt="5">
        <dgm:presLayoutVars>
          <dgm:bulletEnabled val="1"/>
        </dgm:presLayoutVars>
      </dgm:prSet>
      <dgm:spPr/>
    </dgm:pt>
    <dgm:pt modelId="{BAEA27EC-9F66-43C2-BF3A-C85D04FA9BA6}" type="pres">
      <dgm:prSet presAssocID="{492B8FB1-7379-47C3-A676-A6F05B0AAEE2}" presName="sibTrans" presStyleCnt="0"/>
      <dgm:spPr/>
    </dgm:pt>
    <dgm:pt modelId="{6B21A875-6B79-4096-A8AA-7B29C8168E10}" type="pres">
      <dgm:prSet presAssocID="{0F67008E-CE0B-459C-85CD-032693D6363B}" presName="node" presStyleLbl="node1" presStyleIdx="3" presStyleCnt="5">
        <dgm:presLayoutVars>
          <dgm:bulletEnabled val="1"/>
        </dgm:presLayoutVars>
      </dgm:prSet>
      <dgm:spPr/>
    </dgm:pt>
    <dgm:pt modelId="{9D6E53DD-C049-4376-BABE-AD839487A711}" type="pres">
      <dgm:prSet presAssocID="{24ED3D98-A61F-4566-BD7A-02F893D23BAA}" presName="sibTrans" presStyleCnt="0"/>
      <dgm:spPr/>
    </dgm:pt>
    <dgm:pt modelId="{20726B89-927C-41BA-BF1B-407B96473346}" type="pres">
      <dgm:prSet presAssocID="{7675EE70-4180-4D07-A104-EED962EB19E7}" presName="node" presStyleLbl="node1" presStyleIdx="4" presStyleCnt="5">
        <dgm:presLayoutVars>
          <dgm:bulletEnabled val="1"/>
        </dgm:presLayoutVars>
      </dgm:prSet>
      <dgm:spPr/>
    </dgm:pt>
  </dgm:ptLst>
  <dgm:cxnLst>
    <dgm:cxn modelId="{05F4B724-87B0-4ADA-832D-63A90CFFCB66}" type="presOf" srcId="{DB1932B9-F109-46BF-AFAA-980C40269DD5}" destId="{3EC1011E-A982-41BF-ACF6-29C952CC04AB}" srcOrd="0" destOrd="0" presId="urn:microsoft.com/office/officeart/2005/8/layout/default"/>
    <dgm:cxn modelId="{2DA47134-E962-4732-9032-3A9B30292F38}" type="presOf" srcId="{7675EE70-4180-4D07-A104-EED962EB19E7}" destId="{20726B89-927C-41BA-BF1B-407B96473346}" srcOrd="0" destOrd="0" presId="urn:microsoft.com/office/officeart/2005/8/layout/default"/>
    <dgm:cxn modelId="{1E433F64-6331-47EB-979F-61255DA55843}" type="presOf" srcId="{A4EDF98D-B9B6-4B3E-8A90-7B83FB4390BE}" destId="{AC2CCD15-5B0E-4579-8101-3E0D4DBB1994}" srcOrd="0" destOrd="0" presId="urn:microsoft.com/office/officeart/2005/8/layout/default"/>
    <dgm:cxn modelId="{85977457-B856-45FC-BB01-44833D899ACA}" type="presOf" srcId="{00848E81-8793-441E-9C9D-E39990D2A819}" destId="{C37ACD70-DB16-49C8-AA67-CB4740F27D01}" srcOrd="0" destOrd="0" presId="urn:microsoft.com/office/officeart/2005/8/layout/default"/>
    <dgm:cxn modelId="{9CBA31A0-D1EA-4049-9DC7-30160CA47595}" srcId="{DB1932B9-F109-46BF-AFAA-980C40269DD5}" destId="{A4EDF98D-B9B6-4B3E-8A90-7B83FB4390BE}" srcOrd="0" destOrd="0" parTransId="{07814ED3-B0CB-4040-96A1-4618C5AE2392}" sibTransId="{11F3DEB7-A001-4AFB-8C4E-067336DCA188}"/>
    <dgm:cxn modelId="{3EAC5AAA-7816-43F7-A0F4-7EF7067423C0}" srcId="{DB1932B9-F109-46BF-AFAA-980C40269DD5}" destId="{468FD3FB-D180-461D-80F7-D75DC70609AA}" srcOrd="2" destOrd="0" parTransId="{E624F089-DF02-490A-9F48-21FB4A6422AC}" sibTransId="{492B8FB1-7379-47C3-A676-A6F05B0AAEE2}"/>
    <dgm:cxn modelId="{BC5D82D6-34C4-4FEA-8C11-0179CF63A603}" type="presOf" srcId="{468FD3FB-D180-461D-80F7-D75DC70609AA}" destId="{F5D6FB05-7BF7-4789-8BDD-1A37094CC9F2}" srcOrd="0" destOrd="0" presId="urn:microsoft.com/office/officeart/2005/8/layout/default"/>
    <dgm:cxn modelId="{3339F8EA-B1D9-43A8-83EB-0D8F603AD557}" srcId="{DB1932B9-F109-46BF-AFAA-980C40269DD5}" destId="{0F67008E-CE0B-459C-85CD-032693D6363B}" srcOrd="3" destOrd="0" parTransId="{72ADEF25-63F1-41EC-BB99-A8C3086B9537}" sibTransId="{24ED3D98-A61F-4566-BD7A-02F893D23BAA}"/>
    <dgm:cxn modelId="{2B09F3EC-C4E9-4FE9-9E41-6127CCDE21AA}" srcId="{DB1932B9-F109-46BF-AFAA-980C40269DD5}" destId="{00848E81-8793-441E-9C9D-E39990D2A819}" srcOrd="1" destOrd="0" parTransId="{19721E80-4780-42D5-B491-322E75BC1262}" sibTransId="{201EF072-35D6-4644-8F19-302FC61122B9}"/>
    <dgm:cxn modelId="{162F06F5-D37C-47FE-9317-BA61E5E1C1D0}" type="presOf" srcId="{0F67008E-CE0B-459C-85CD-032693D6363B}" destId="{6B21A875-6B79-4096-A8AA-7B29C8168E10}" srcOrd="0" destOrd="0" presId="urn:microsoft.com/office/officeart/2005/8/layout/default"/>
    <dgm:cxn modelId="{F49042FD-D7BF-4A11-AD66-70A011B31F84}" srcId="{DB1932B9-F109-46BF-AFAA-980C40269DD5}" destId="{7675EE70-4180-4D07-A104-EED962EB19E7}" srcOrd="4" destOrd="0" parTransId="{27F482D6-889B-4C68-9009-238D7215A001}" sibTransId="{C43F5F14-C533-4E29-9CF7-8EA70BEFBA1D}"/>
    <dgm:cxn modelId="{3E821EE7-4DE6-4F41-97C0-A62E551BE7CB}" type="presParOf" srcId="{3EC1011E-A982-41BF-ACF6-29C952CC04AB}" destId="{AC2CCD15-5B0E-4579-8101-3E0D4DBB1994}" srcOrd="0" destOrd="0" presId="urn:microsoft.com/office/officeart/2005/8/layout/default"/>
    <dgm:cxn modelId="{2F26DA38-C3F8-471D-87DF-97DAEB7DD973}" type="presParOf" srcId="{3EC1011E-A982-41BF-ACF6-29C952CC04AB}" destId="{5D5B60C7-68B5-413A-B26E-756A10E424CD}" srcOrd="1" destOrd="0" presId="urn:microsoft.com/office/officeart/2005/8/layout/default"/>
    <dgm:cxn modelId="{77F394AF-B54F-4016-8304-B2E68A85B4D6}" type="presParOf" srcId="{3EC1011E-A982-41BF-ACF6-29C952CC04AB}" destId="{C37ACD70-DB16-49C8-AA67-CB4740F27D01}" srcOrd="2" destOrd="0" presId="urn:microsoft.com/office/officeart/2005/8/layout/default"/>
    <dgm:cxn modelId="{E66D0E9D-FCD2-47DE-A5D7-E4CBC046AAEC}" type="presParOf" srcId="{3EC1011E-A982-41BF-ACF6-29C952CC04AB}" destId="{758E4CE9-E0EA-4734-8045-A440CE3A41D8}" srcOrd="3" destOrd="0" presId="urn:microsoft.com/office/officeart/2005/8/layout/default"/>
    <dgm:cxn modelId="{895E4915-EA94-439B-B6EA-7F8BD0A064AC}" type="presParOf" srcId="{3EC1011E-A982-41BF-ACF6-29C952CC04AB}" destId="{F5D6FB05-7BF7-4789-8BDD-1A37094CC9F2}" srcOrd="4" destOrd="0" presId="urn:microsoft.com/office/officeart/2005/8/layout/default"/>
    <dgm:cxn modelId="{6DE89960-B6BE-4632-BBB7-A29E02AEA4E7}" type="presParOf" srcId="{3EC1011E-A982-41BF-ACF6-29C952CC04AB}" destId="{BAEA27EC-9F66-43C2-BF3A-C85D04FA9BA6}" srcOrd="5" destOrd="0" presId="urn:microsoft.com/office/officeart/2005/8/layout/default"/>
    <dgm:cxn modelId="{9669D454-9070-4470-9CB6-3FF47ABAFD38}" type="presParOf" srcId="{3EC1011E-A982-41BF-ACF6-29C952CC04AB}" destId="{6B21A875-6B79-4096-A8AA-7B29C8168E10}" srcOrd="6" destOrd="0" presId="urn:microsoft.com/office/officeart/2005/8/layout/default"/>
    <dgm:cxn modelId="{7CA947A6-83FF-43DD-8346-50E029A5FB58}" type="presParOf" srcId="{3EC1011E-A982-41BF-ACF6-29C952CC04AB}" destId="{9D6E53DD-C049-4376-BABE-AD839487A711}" srcOrd="7" destOrd="0" presId="urn:microsoft.com/office/officeart/2005/8/layout/default"/>
    <dgm:cxn modelId="{645DB383-7FF6-4C69-B2AD-1CAAEBCB0409}" type="presParOf" srcId="{3EC1011E-A982-41BF-ACF6-29C952CC04AB}" destId="{20726B89-927C-41BA-BF1B-407B96473346}" srcOrd="8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CCD15-5B0E-4579-8101-3E0D4DBB1994}">
      <dsp:nvSpPr>
        <dsp:cNvPr id="0" name=""/>
        <dsp:cNvSpPr/>
      </dsp:nvSpPr>
      <dsp:spPr>
        <a:xfrm>
          <a:off x="0" y="306356"/>
          <a:ext cx="2390713" cy="1434428"/>
        </a:xfrm>
        <a:prstGeom prst="rect">
          <a:avLst/>
        </a:prstGeom>
        <a:gradFill rotWithShape="1">
          <a:gsLst>
            <a:gs pos="0">
              <a:srgbClr val="4E67C8">
                <a:tint val="50000"/>
                <a:satMod val="300000"/>
              </a:srgbClr>
            </a:gs>
            <a:gs pos="35000">
              <a:srgbClr val="4E67C8">
                <a:tint val="37000"/>
                <a:satMod val="300000"/>
              </a:srgbClr>
            </a:gs>
            <a:gs pos="100000">
              <a:srgbClr val="4E67C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E67C8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«Физическое развитие»</a:t>
          </a:r>
        </a:p>
      </dsp:txBody>
      <dsp:txXfrm>
        <a:off x="0" y="306356"/>
        <a:ext cx="2390713" cy="1434428"/>
      </dsp:txXfrm>
    </dsp:sp>
    <dsp:sp modelId="{C37ACD70-DB16-49C8-AA67-CB4740F27D01}">
      <dsp:nvSpPr>
        <dsp:cNvPr id="0" name=""/>
        <dsp:cNvSpPr/>
      </dsp:nvSpPr>
      <dsp:spPr>
        <a:xfrm>
          <a:off x="2629785" y="306356"/>
          <a:ext cx="2390713" cy="1434428"/>
        </a:xfrm>
        <a:prstGeom prst="rect">
          <a:avLst/>
        </a:prstGeom>
        <a:gradFill rotWithShape="1">
          <a:gsLst>
            <a:gs pos="0">
              <a:srgbClr val="5ECCF3">
                <a:tint val="50000"/>
                <a:satMod val="300000"/>
              </a:srgbClr>
            </a:gs>
            <a:gs pos="35000">
              <a:srgbClr val="5ECCF3">
                <a:tint val="37000"/>
                <a:satMod val="300000"/>
              </a:srgbClr>
            </a:gs>
            <a:gs pos="100000">
              <a:srgbClr val="5ECCF3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5ECCF3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«Социально – коммуникативное развитие»</a:t>
          </a:r>
        </a:p>
      </dsp:txBody>
      <dsp:txXfrm>
        <a:off x="2629785" y="306356"/>
        <a:ext cx="2390713" cy="1434428"/>
      </dsp:txXfrm>
    </dsp:sp>
    <dsp:sp modelId="{F5D6FB05-7BF7-4789-8BDD-1A37094CC9F2}">
      <dsp:nvSpPr>
        <dsp:cNvPr id="0" name=""/>
        <dsp:cNvSpPr/>
      </dsp:nvSpPr>
      <dsp:spPr>
        <a:xfrm>
          <a:off x="5259570" y="306356"/>
          <a:ext cx="2390713" cy="1434428"/>
        </a:xfrm>
        <a:prstGeom prst="rect">
          <a:avLst/>
        </a:prstGeom>
        <a:gradFill rotWithShape="1">
          <a:gsLst>
            <a:gs pos="0">
              <a:srgbClr val="F14124">
                <a:tint val="50000"/>
                <a:satMod val="300000"/>
              </a:srgbClr>
            </a:gs>
            <a:gs pos="35000">
              <a:srgbClr val="F14124">
                <a:tint val="37000"/>
                <a:satMod val="300000"/>
              </a:srgbClr>
            </a:gs>
            <a:gs pos="100000">
              <a:srgbClr val="F14124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F14124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«Познавательное развитие» </a:t>
          </a:r>
        </a:p>
      </dsp:txBody>
      <dsp:txXfrm>
        <a:off x="5259570" y="306356"/>
        <a:ext cx="2390713" cy="1434428"/>
      </dsp:txXfrm>
    </dsp:sp>
    <dsp:sp modelId="{6B21A875-6B79-4096-A8AA-7B29C8168E10}">
      <dsp:nvSpPr>
        <dsp:cNvPr id="0" name=""/>
        <dsp:cNvSpPr/>
      </dsp:nvSpPr>
      <dsp:spPr>
        <a:xfrm>
          <a:off x="1314892" y="1979856"/>
          <a:ext cx="2390713" cy="1434428"/>
        </a:xfrm>
        <a:prstGeom prst="rect">
          <a:avLst/>
        </a:prstGeom>
        <a:gradFill rotWithShape="1">
          <a:gsLst>
            <a:gs pos="0">
              <a:srgbClr val="A7EA52">
                <a:tint val="50000"/>
                <a:satMod val="300000"/>
              </a:srgbClr>
            </a:gs>
            <a:gs pos="35000">
              <a:srgbClr val="A7EA52">
                <a:tint val="37000"/>
                <a:satMod val="300000"/>
              </a:srgbClr>
            </a:gs>
            <a:gs pos="100000">
              <a:srgbClr val="A7EA5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A7EA5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«Речевое развитие»</a:t>
          </a:r>
        </a:p>
      </dsp:txBody>
      <dsp:txXfrm>
        <a:off x="1314892" y="1979856"/>
        <a:ext cx="2390713" cy="1434428"/>
      </dsp:txXfrm>
    </dsp:sp>
    <dsp:sp modelId="{20726B89-927C-41BA-BF1B-407B96473346}">
      <dsp:nvSpPr>
        <dsp:cNvPr id="0" name=""/>
        <dsp:cNvSpPr/>
      </dsp:nvSpPr>
      <dsp:spPr>
        <a:xfrm>
          <a:off x="3944677" y="1979856"/>
          <a:ext cx="2390713" cy="1434428"/>
        </a:xfrm>
        <a:prstGeom prst="rect">
          <a:avLst/>
        </a:prstGeom>
        <a:gradFill rotWithShape="1">
          <a:gsLst>
            <a:gs pos="0">
              <a:srgbClr val="5DCEAF">
                <a:tint val="50000"/>
                <a:satMod val="300000"/>
              </a:srgbClr>
            </a:gs>
            <a:gs pos="35000">
              <a:srgbClr val="5DCEAF">
                <a:tint val="37000"/>
                <a:satMod val="300000"/>
              </a:srgbClr>
            </a:gs>
            <a:gs pos="100000">
              <a:srgbClr val="5DCEAF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5DCEAF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«Художественно – эстетическое развитие»</a:t>
          </a:r>
        </a:p>
      </dsp:txBody>
      <dsp:txXfrm>
        <a:off x="3944677" y="1979856"/>
        <a:ext cx="2390713" cy="1434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ro23.ru/wp-content/uploads/2023/06/&#1047;&#1072;&#1076;&#1072;&#1095;&#1080;-&#1074;&#1086;&#1089;&#1087;&#1080;&#1090;&#1072;&#1085;&#1080;&#1103;-3.pdf" TargetMode="External"/><Relationship Id="rId3" Type="http://schemas.openxmlformats.org/officeDocument/2006/relationships/hyperlink" Target="https://iro23.ru/wp-content/uploads/2023/06/2-3-&#1075;&#1086;&#1076;&#1072;-3.pdf" TargetMode="External"/><Relationship Id="rId7" Type="http://schemas.openxmlformats.org/officeDocument/2006/relationships/hyperlink" Target="https://iro23.ru/wp-content/uploads/2023/06/6-7-&#1083;&#1077;&#1090;-3.pdf" TargetMode="External"/><Relationship Id="rId2" Type="http://schemas.openxmlformats.org/officeDocument/2006/relationships/hyperlink" Target="https://iro23.ru/wp-content/uploads/2023/06/1-2-&#1075;&#1086;&#1076;&#1072;-3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ro23.ru/wp-content/uploads/2023/06/5-6-&#1083;&#1077;&#1090;-3.pdf" TargetMode="External"/><Relationship Id="rId5" Type="http://schemas.openxmlformats.org/officeDocument/2006/relationships/hyperlink" Target="https://iro23.ru/wp-content/uploads/2023/06/4-5-&#1083;&#1077;&#1090;-3.pdf" TargetMode="External"/><Relationship Id="rId4" Type="http://schemas.openxmlformats.org/officeDocument/2006/relationships/hyperlink" Target="https://iro23.ru/wp-content/uploads/2023/06/3-4-&#1075;&#1086;&#1076;&#1072;-3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iro23.ru/wp-content/uploads/2023/06/&#1047;&#1072;&#1076;&#1072;&#1095;&#1080;-&#1074;&#1086;&#1089;&#1087;&#1080;&#1090;&#1072;&#1085;&#1080;&#1103;-1.pdf" TargetMode="External"/><Relationship Id="rId3" Type="http://schemas.openxmlformats.org/officeDocument/2006/relationships/hyperlink" Target="https://iro23.ru/wp-content/uploads/2023/06/2-3-&#1075;&#1086;&#1076;&#1072;-1.pdf" TargetMode="External"/><Relationship Id="rId7" Type="http://schemas.openxmlformats.org/officeDocument/2006/relationships/hyperlink" Target="https://iro23.ru/wp-content/uploads/2023/06/6-7-&#1083;&#1077;&#1090;-1.pdf" TargetMode="External"/><Relationship Id="rId2" Type="http://schemas.openxmlformats.org/officeDocument/2006/relationships/hyperlink" Target="https://iro23.ru/?page_id=4503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ro23.ru/wp-content/uploads/2023/06/5-6-&#1083;&#1077;&#1090;-1.pdf" TargetMode="External"/><Relationship Id="rId5" Type="http://schemas.openxmlformats.org/officeDocument/2006/relationships/hyperlink" Target="https://iro23.ru/wp-content/uploads/2023/06/4-5-&#1083;&#1077;&#1090;-1.pdf" TargetMode="External"/><Relationship Id="rId4" Type="http://schemas.openxmlformats.org/officeDocument/2006/relationships/hyperlink" Target="https://iro23.ru/wp-content/uploads/2023/06/3-4-&#1075;&#1086;&#1076;&#1072;-1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iro23.ru/wp-content/uploads/2023/06/&#1047;&#1072;&#1076;&#1072;&#1095;&#1080;-&#1074;&#1086;&#1089;&#1087;&#1080;&#1090;&#1072;&#1085;&#1080;&#1103;-2.pdf" TargetMode="External"/><Relationship Id="rId3" Type="http://schemas.openxmlformats.org/officeDocument/2006/relationships/hyperlink" Target="https://iro23.ru/wp-content/uploads/2023/06/2-3-&#1075;&#1086;&#1076;&#1072;-2.pdf" TargetMode="External"/><Relationship Id="rId7" Type="http://schemas.openxmlformats.org/officeDocument/2006/relationships/hyperlink" Target="https://iro23.ru/wp-content/uploads/2023/06/6-7-&#1083;&#1077;&#1090;-2.pdf" TargetMode="External"/><Relationship Id="rId2" Type="http://schemas.openxmlformats.org/officeDocument/2006/relationships/hyperlink" Target="https://iro23.ru/wp-content/uploads/2023/06/1-2-&#1075;&#1086;&#1076;&#1072;-2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ro23.ru/wp-content/uploads/2023/06/5-6-&#1083;&#1077;&#1090;-2.pdf" TargetMode="External"/><Relationship Id="rId5" Type="http://schemas.openxmlformats.org/officeDocument/2006/relationships/hyperlink" Target="https://iro23.ru/wp-content/uploads/2023/06/4-5-&#1083;&#1077;&#1090;-2.pdf" TargetMode="External"/><Relationship Id="rId4" Type="http://schemas.openxmlformats.org/officeDocument/2006/relationships/hyperlink" Target="https://iro23.ru/wp-content/uploads/2023/06/3-4-&#1075;&#1086;&#1076;&#1072;-2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iro23.ru/wp-content/uploads/2023/06/&#1047;&#1072;&#1076;&#1072;&#1095;&#1080;-&#1074;&#1086;&#1089;&#1087;&#1080;&#1090;&#1072;&#1085;&#1080;&#1103;-6.pdf" TargetMode="External"/><Relationship Id="rId3" Type="http://schemas.openxmlformats.org/officeDocument/2006/relationships/hyperlink" Target="https://iro23.ru/wp-content/uploads/2023/06/2-3-&#1075;&#1086;&#1076;&#1072;-5.pdf" TargetMode="External"/><Relationship Id="rId7" Type="http://schemas.openxmlformats.org/officeDocument/2006/relationships/hyperlink" Target="https://iro23.ru/wp-content/uploads/2023/06/6-7-&#1083;&#1077;&#1090;-6.pdf" TargetMode="External"/><Relationship Id="rId2" Type="http://schemas.openxmlformats.org/officeDocument/2006/relationships/hyperlink" Target="https://iro23.ru/wp-content/uploads/2023/06/1-2-&#1075;&#1086;&#1076;&#1072;-5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ro23.ru/wp-content/uploads/2023/06/5-6-&#1083;&#1077;&#1090;-5.pdf" TargetMode="External"/><Relationship Id="rId5" Type="http://schemas.openxmlformats.org/officeDocument/2006/relationships/hyperlink" Target="https://iro23.ru/wp-content/uploads/2023/06/4-5-&#1083;&#1077;&#1090;-5.pdf" TargetMode="External"/><Relationship Id="rId4" Type="http://schemas.openxmlformats.org/officeDocument/2006/relationships/hyperlink" Target="https://iro23.ru/wp-content/uploads/2023/06/3-4-&#1075;&#1086;&#1076;&#1072;-5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iro23.ru/wp-content/uploads/2023/06/&#1047;&#1072;&#1076;&#1072;&#1095;&#1080;-&#1074;&#1086;&#1089;&#1087;&#1080;&#1090;&#1072;&#1085;&#1080;&#1103;-5.pdf" TargetMode="External"/><Relationship Id="rId3" Type="http://schemas.openxmlformats.org/officeDocument/2006/relationships/hyperlink" Target="https://iro23.ru/wp-content/uploads/2023/06/2-3-&#1075;&#1086;&#1076;&#1072;-4.pdf" TargetMode="External"/><Relationship Id="rId7" Type="http://schemas.openxmlformats.org/officeDocument/2006/relationships/hyperlink" Target="https://iro23.ru/wp-content/uploads/2023/06/6-7-&#1083;&#1077;&#1090;-5.pdf" TargetMode="External"/><Relationship Id="rId2" Type="http://schemas.openxmlformats.org/officeDocument/2006/relationships/hyperlink" Target="https://iro23.ru/wp-content/uploads/2023/06/1-2-&#1075;&#1086;&#1076;&#1072;-4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ro23.ru/wp-content/uploads/2023/06/5-6-&#1083;&#1077;&#1090;-4.pdf" TargetMode="External"/><Relationship Id="rId5" Type="http://schemas.openxmlformats.org/officeDocument/2006/relationships/hyperlink" Target="https://iro23.ru/wp-content/uploads/2023/06/4-5-&#1083;&#1077;&#1090;-4.pdf" TargetMode="External"/><Relationship Id="rId4" Type="http://schemas.openxmlformats.org/officeDocument/2006/relationships/hyperlink" Target="https://iro23.ru/wp-content/uploads/2023/06/3-4-&#1075;&#1086;&#1076;&#1072;-4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ro23.ru/wp-content/uploads/2023/06/&#1087;&#1083;&#1072;&#1085;.&#1088;&#1077;&#1079;._-&#1082;-4-&#1075;&#1086;&#1076;&#1072;&#1084;.pdf" TargetMode="External"/><Relationship Id="rId2" Type="http://schemas.openxmlformats.org/officeDocument/2006/relationships/hyperlink" Target="https://iro23.ru/wp-content/uploads/2023/06/&#1087;&#1083;&#1072;&#1085;.&#1088;&#1077;&#1079;._-&#1082;-3-&#1075;&#1086;&#1076;&#1072;&#1084;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ro23.ru/wp-content/uploads/2023/06/&#1087;&#1083;&#1072;&#1085;.&#1088;&#1077;&#1079;._-&#1085;&#1072;-&#1101;&#1090;&#1072;&#1087;&#1077;-&#1079;&#1072;&#1074;&#1077;&#1088;&#1096;&#1077;&#1085;&#1080;&#1103;-.pdf" TargetMode="External"/><Relationship Id="rId5" Type="http://schemas.openxmlformats.org/officeDocument/2006/relationships/hyperlink" Target="https://iro23.ru/wp-content/uploads/2023/06/&#1087;&#1083;&#1072;&#1085;.&#1088;&#1077;&#1079;._-&#1082;-6-&#1075;&#1086;&#1076;&#1072;&#1084;-.pdf" TargetMode="External"/><Relationship Id="rId4" Type="http://schemas.openxmlformats.org/officeDocument/2006/relationships/hyperlink" Target="https://iro23.ru/wp-content/uploads/2023/06/&#1087;&#1083;&#1072;&#1085;.&#1088;&#1077;&#1079;._-&#1082;-5-&#1075;&#1086;&#1076;&#1072;&#1084;-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skolob-dan.edu.yar.ru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57179" y="333377"/>
            <a:ext cx="7048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присмотра и оздоровления «Колобок» 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848620" y="6165850"/>
            <a:ext cx="16658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Данилов. 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4D20530-A3A5-A40D-6675-12F88C07D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30669"/>
              </p:ext>
            </p:extLst>
          </p:nvPr>
        </p:nvGraphicFramePr>
        <p:xfrm>
          <a:off x="4572000" y="213635"/>
          <a:ext cx="2854517" cy="6430730"/>
        </p:xfrm>
        <a:graphic>
          <a:graphicData uri="http://schemas.openxmlformats.org/drawingml/2006/table">
            <a:tbl>
              <a:tblPr firstRow="1" firstCol="1" bandRow="1"/>
              <a:tblGrid>
                <a:gridCol w="970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8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ФОП ДО,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Возраст/группа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32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18.2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1-2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года/группа раннего возраста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93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18.3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2-3 года/ 1 младшая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32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18.4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3-4 года/ 2 младшая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37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5"/>
                        </a:rPr>
                        <a:t>18.5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4-5 лет / средняя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93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6"/>
                        </a:rPr>
                        <a:t>18.6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5-6 лет/ старшая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21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7"/>
                        </a:rPr>
                        <a:t>18.7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 лет / подготовительная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186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8"/>
                        </a:rPr>
                        <a:t>18.8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совокупных задач воспитания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5" marR="40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102A3080-D61C-D9AB-EA5C-CD443408F1F2}"/>
              </a:ext>
            </a:extLst>
          </p:cNvPr>
          <p:cNvGrpSpPr/>
          <p:nvPr/>
        </p:nvGrpSpPr>
        <p:grpSpPr>
          <a:xfrm>
            <a:off x="1451842" y="997182"/>
            <a:ext cx="2504660" cy="2431818"/>
            <a:chOff x="-63633" y="-1"/>
            <a:chExt cx="1798399" cy="151506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75886A60-9F3F-D09D-5AF6-38B4D6C4DB13}"/>
                </a:ext>
              </a:extLst>
            </p:cNvPr>
            <p:cNvSpPr/>
            <p:nvPr/>
          </p:nvSpPr>
          <p:spPr>
            <a:xfrm>
              <a:off x="-63633" y="78091"/>
              <a:ext cx="1741306" cy="1283031"/>
            </a:xfrm>
            <a:prstGeom prst="rect">
              <a:avLst/>
            </a:prstGeom>
            <a:gradFill rotWithShape="1">
              <a:gsLst>
                <a:gs pos="0">
                  <a:srgbClr val="5ECCF3">
                    <a:tint val="50000"/>
                    <a:satMod val="300000"/>
                  </a:srgbClr>
                </a:gs>
                <a:gs pos="35000">
                  <a:srgbClr val="5ECCF3">
                    <a:tint val="37000"/>
                    <a:satMod val="300000"/>
                  </a:srgbClr>
                </a:gs>
                <a:gs pos="100000">
                  <a:srgbClr val="5ECCF3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5ECCF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8F09F88E-4862-9F41-5318-28D85EE3FBBE}"/>
                </a:ext>
              </a:extLst>
            </p:cNvPr>
            <p:cNvSpPr/>
            <p:nvPr/>
          </p:nvSpPr>
          <p:spPr>
            <a:xfrm>
              <a:off x="-63633" y="-1"/>
              <a:ext cx="1798399" cy="15150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Задачи и содержание</a:t>
              </a:r>
            </a:p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«Социально – коммуникативное</a:t>
              </a:r>
            </a:p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развитие»</a:t>
              </a:r>
            </a:p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21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BF90FA7-AC9F-2E24-A99B-DBA40C386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7994"/>
              </p:ext>
            </p:extLst>
          </p:nvPr>
        </p:nvGraphicFramePr>
        <p:xfrm>
          <a:off x="4891384" y="220808"/>
          <a:ext cx="2754201" cy="6416384"/>
        </p:xfrm>
        <a:graphic>
          <a:graphicData uri="http://schemas.openxmlformats.org/drawingml/2006/table">
            <a:tbl>
              <a:tblPr firstRow="1" firstCol="1" bandRow="1"/>
              <a:tblGrid>
                <a:gridCol w="1092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17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ФОП ДО, 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Возраст/группа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5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19.2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1-2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года/группа раннего возраста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59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19.3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2-3 года/ 1 младшая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9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19.4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3-4 года/ 2 младшая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9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5"/>
                        </a:rPr>
                        <a:t>19.5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4-5 лет / средняя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39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6"/>
                        </a:rPr>
                        <a:t>19.6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5-6 лет/ старшая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39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7"/>
                        </a:rPr>
                        <a:t>19.7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 лет / подготовительная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3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8"/>
                        </a:rPr>
                        <a:t>19.8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совокупных задач воспитания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6" marR="3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F589C76C-5870-7907-2F65-B95992402268}"/>
              </a:ext>
            </a:extLst>
          </p:cNvPr>
          <p:cNvGrpSpPr/>
          <p:nvPr/>
        </p:nvGrpSpPr>
        <p:grpSpPr>
          <a:xfrm>
            <a:off x="1498415" y="1203072"/>
            <a:ext cx="2390713" cy="1434428"/>
            <a:chOff x="5259570" y="306356"/>
            <a:chExt cx="2390713" cy="1434428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5B3F9DEE-D465-ACFA-6A76-6EC41031F009}"/>
                </a:ext>
              </a:extLst>
            </p:cNvPr>
            <p:cNvSpPr/>
            <p:nvPr/>
          </p:nvSpPr>
          <p:spPr>
            <a:xfrm>
              <a:off x="5259570" y="306356"/>
              <a:ext cx="2390713" cy="1434428"/>
            </a:xfrm>
            <a:prstGeom prst="rect">
              <a:avLst/>
            </a:prstGeom>
            <a:gradFill rotWithShape="1">
              <a:gsLst>
                <a:gs pos="0">
                  <a:srgbClr val="F14124">
                    <a:tint val="50000"/>
                    <a:satMod val="300000"/>
                  </a:srgbClr>
                </a:gs>
                <a:gs pos="35000">
                  <a:srgbClr val="F14124">
                    <a:tint val="37000"/>
                    <a:satMod val="300000"/>
                  </a:srgbClr>
                </a:gs>
                <a:gs pos="100000">
                  <a:srgbClr val="F1412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14124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1E90AE-AF65-94DA-C391-E65C27EAF2FE}"/>
                </a:ext>
              </a:extLst>
            </p:cNvPr>
            <p:cNvSpPr/>
            <p:nvPr/>
          </p:nvSpPr>
          <p:spPr>
            <a:xfrm>
              <a:off x="5259570" y="306356"/>
              <a:ext cx="2390713" cy="14344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Задачи и содержание</a:t>
              </a:r>
            </a:p>
            <a:p>
              <a:pPr marL="0" marR="0" lvl="0" indent="0" algn="ctr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«Познавательное развитие»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93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DC7DABC-13B6-4383-5D5B-891387EA4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252284"/>
              </p:ext>
            </p:extLst>
          </p:nvPr>
        </p:nvGraphicFramePr>
        <p:xfrm>
          <a:off x="4572000" y="107705"/>
          <a:ext cx="2945856" cy="6433986"/>
        </p:xfrm>
        <a:graphic>
          <a:graphicData uri="http://schemas.openxmlformats.org/drawingml/2006/table">
            <a:tbl>
              <a:tblPr firstRow="1" firstCol="1" bandRow="1"/>
              <a:tblGrid>
                <a:gridCol w="97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9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ФОП ДО,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Возраст/группа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2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20.2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1-2 года/группа раннего возраста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25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20.3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2-3 года/ 1 младшая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37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20.4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3-4 года/ 2 младшая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37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5"/>
                        </a:rPr>
                        <a:t>20.5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4-5 лет / средняя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1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6"/>
                        </a:rPr>
                        <a:t>20.6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5-6 лет/ старшая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69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7"/>
                        </a:rPr>
                        <a:t>20.7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 лет / подготовительная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898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8"/>
                        </a:rPr>
                        <a:t>20.8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совокупных задач воспитания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3FF26F9-B970-8294-FEF5-568D3669D2EF}"/>
              </a:ext>
            </a:extLst>
          </p:cNvPr>
          <p:cNvGrpSpPr/>
          <p:nvPr/>
        </p:nvGrpSpPr>
        <p:grpSpPr>
          <a:xfrm>
            <a:off x="1551499" y="1296655"/>
            <a:ext cx="2390713" cy="2345283"/>
            <a:chOff x="1314892" y="1979856"/>
            <a:chExt cx="2390713" cy="1725400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D619F5E-2476-A3AF-017B-31A24795966C}"/>
                </a:ext>
              </a:extLst>
            </p:cNvPr>
            <p:cNvSpPr/>
            <p:nvPr/>
          </p:nvSpPr>
          <p:spPr>
            <a:xfrm>
              <a:off x="1314892" y="1979856"/>
              <a:ext cx="2390713" cy="1596708"/>
            </a:xfrm>
            <a:prstGeom prst="rect">
              <a:avLst/>
            </a:prstGeom>
            <a:gradFill rotWithShape="1">
              <a:gsLst>
                <a:gs pos="0">
                  <a:srgbClr val="A7EA52">
                    <a:tint val="50000"/>
                    <a:satMod val="300000"/>
                  </a:srgbClr>
                </a:gs>
                <a:gs pos="35000">
                  <a:srgbClr val="A7EA52">
                    <a:tint val="37000"/>
                    <a:satMod val="300000"/>
                  </a:srgbClr>
                </a:gs>
                <a:gs pos="100000">
                  <a:srgbClr val="A7EA5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7EA5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927EF3B-5FD2-37C6-FF36-CB27BE5E9B93}"/>
                </a:ext>
              </a:extLst>
            </p:cNvPr>
            <p:cNvSpPr/>
            <p:nvPr/>
          </p:nvSpPr>
          <p:spPr>
            <a:xfrm>
              <a:off x="1314892" y="1979856"/>
              <a:ext cx="2390713" cy="17254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Задачи и содержание</a:t>
              </a:r>
            </a:p>
            <a:p>
              <a:pPr marL="0" marR="0" lvl="0" indent="0" algn="ctr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«Речевое развитие»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176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42F0443-AD45-B3FD-66A3-640D11742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48545"/>
              </p:ext>
            </p:extLst>
          </p:nvPr>
        </p:nvGraphicFramePr>
        <p:xfrm>
          <a:off x="4859827" y="137160"/>
          <a:ext cx="2618896" cy="6583679"/>
        </p:xfrm>
        <a:graphic>
          <a:graphicData uri="http://schemas.openxmlformats.org/drawingml/2006/table">
            <a:tbl>
              <a:tblPr firstRow="1" firstCol="1" bandRow="1"/>
              <a:tblGrid>
                <a:gridCol w="88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27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ФОП ДО,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Возраст/группа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21.2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1-2 года/группа раннего возраста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93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21.3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2-3 года/ 1 младшая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21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21.4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3-4 года/ 2 младшая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1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5"/>
                        </a:rPr>
                        <a:t>21.5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4-5 лет / средняя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21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6"/>
                        </a:rPr>
                        <a:t>21.6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5-6 лет/ старшая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21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7"/>
                        </a:rPr>
                        <a:t>21.7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 лет / подготовительная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734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8"/>
                        </a:rPr>
                        <a:t>21.8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совокупных задач воспитания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16" marR="41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6087F74-AF82-3EA4-BDA3-1D5B42693C4E}"/>
              </a:ext>
            </a:extLst>
          </p:cNvPr>
          <p:cNvGrpSpPr/>
          <p:nvPr/>
        </p:nvGrpSpPr>
        <p:grpSpPr>
          <a:xfrm>
            <a:off x="1447072" y="743188"/>
            <a:ext cx="2390714" cy="2544028"/>
            <a:chOff x="3944676" y="1979855"/>
            <a:chExt cx="2390714" cy="2544028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EB5F46E3-FE6A-8D6F-413A-C22A5255E64D}"/>
                </a:ext>
              </a:extLst>
            </p:cNvPr>
            <p:cNvSpPr/>
            <p:nvPr/>
          </p:nvSpPr>
          <p:spPr>
            <a:xfrm>
              <a:off x="3944676" y="1979856"/>
              <a:ext cx="2390713" cy="2377048"/>
            </a:xfrm>
            <a:prstGeom prst="rect">
              <a:avLst/>
            </a:prstGeom>
            <a:gradFill rotWithShape="1">
              <a:gsLst>
                <a:gs pos="0">
                  <a:srgbClr val="5DCEAF">
                    <a:tint val="50000"/>
                    <a:satMod val="300000"/>
                  </a:srgbClr>
                </a:gs>
                <a:gs pos="35000">
                  <a:srgbClr val="5DCEAF">
                    <a:tint val="37000"/>
                    <a:satMod val="300000"/>
                  </a:srgbClr>
                </a:gs>
                <a:gs pos="100000">
                  <a:srgbClr val="5DCEA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5DCEA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4243C078-2580-2ECD-60CD-051391CF4BC8}"/>
                </a:ext>
              </a:extLst>
            </p:cNvPr>
            <p:cNvSpPr/>
            <p:nvPr/>
          </p:nvSpPr>
          <p:spPr>
            <a:xfrm>
              <a:off x="3944677" y="1979855"/>
              <a:ext cx="2390713" cy="25440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Задачи и содержание</a:t>
              </a:r>
            </a:p>
            <a:p>
              <a:pPr marL="0" marR="0" lvl="0" indent="0" algn="ctr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«Художественно – эстетическое развитие»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6357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0D007FA-978A-A914-34A7-4EECB0C4B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610890"/>
              </p:ext>
            </p:extLst>
          </p:nvPr>
        </p:nvGraphicFramePr>
        <p:xfrm>
          <a:off x="4572000" y="202265"/>
          <a:ext cx="2965837" cy="6453469"/>
        </p:xfrm>
        <a:graphic>
          <a:graphicData uri="http://schemas.openxmlformats.org/drawingml/2006/table">
            <a:tbl>
              <a:tblPr firstRow="1" firstCol="1" bandRow="1"/>
              <a:tblGrid>
                <a:gridCol w="815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50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ФОП ДО,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Возраст/группа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18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22.2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1-2 года/группа раннего возраста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69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22.3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2-3 года/ 1 младшая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5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22.4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3-4 года/ 2 младшая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69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5"/>
                        </a:rPr>
                        <a:t>22.5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4-5 лет / средняя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64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6"/>
                        </a:rPr>
                        <a:t>22.6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5-6 лет/ старшая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84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7"/>
                        </a:rPr>
                        <a:t>22.7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 лет / подготовительная группа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48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8"/>
                        </a:rPr>
                        <a:t>22.8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совокупных задач воспитания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97" marR="41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5EA7105-1813-5FB2-1ADA-0C19D0DBEF70}"/>
              </a:ext>
            </a:extLst>
          </p:cNvPr>
          <p:cNvGrpSpPr/>
          <p:nvPr/>
        </p:nvGrpSpPr>
        <p:grpSpPr>
          <a:xfrm>
            <a:off x="1560808" y="1275033"/>
            <a:ext cx="2390713" cy="2003338"/>
            <a:chOff x="0" y="306356"/>
            <a:chExt cx="2390713" cy="1434428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E7E4567C-1997-B06A-CA13-927EED8491C6}"/>
                </a:ext>
              </a:extLst>
            </p:cNvPr>
            <p:cNvSpPr/>
            <p:nvPr/>
          </p:nvSpPr>
          <p:spPr>
            <a:xfrm>
              <a:off x="0" y="306356"/>
              <a:ext cx="2390713" cy="1434428"/>
            </a:xfrm>
            <a:prstGeom prst="rect">
              <a:avLst/>
            </a:prstGeom>
            <a:gradFill rotWithShape="1">
              <a:gsLst>
                <a:gs pos="0">
                  <a:srgbClr val="4E67C8">
                    <a:tint val="50000"/>
                    <a:satMod val="300000"/>
                  </a:srgbClr>
                </a:gs>
                <a:gs pos="35000">
                  <a:srgbClr val="4E67C8">
                    <a:tint val="37000"/>
                    <a:satMod val="300000"/>
                  </a:srgbClr>
                </a:gs>
                <a:gs pos="100000">
                  <a:srgbClr val="4E67C8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E67C8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7133A2D3-0DB6-9343-52DB-A5FEFCC73FEF}"/>
                </a:ext>
              </a:extLst>
            </p:cNvPr>
            <p:cNvSpPr/>
            <p:nvPr/>
          </p:nvSpPr>
          <p:spPr>
            <a:xfrm>
              <a:off x="0" y="306356"/>
              <a:ext cx="2390713" cy="14344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Задачи и содержание</a:t>
              </a:r>
            </a:p>
            <a:p>
              <a:pPr marL="0" marR="0" lvl="0" indent="0" algn="ctr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«Физическое развитие»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225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AD1B5AA-3A6E-CE3D-806A-2E46C6A5A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18708"/>
              </p:ext>
            </p:extLst>
          </p:nvPr>
        </p:nvGraphicFramePr>
        <p:xfrm>
          <a:off x="1604864" y="1026368"/>
          <a:ext cx="6951307" cy="5355772"/>
        </p:xfrm>
        <a:graphic>
          <a:graphicData uri="http://schemas.openxmlformats.org/drawingml/2006/table">
            <a:tbl>
              <a:tblPr firstRow="1" firstCol="1" bandRow="1"/>
              <a:tblGrid>
                <a:gridCol w="291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1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Ссылка на ФОП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31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 группа раннего возраста</a:t>
                      </a:r>
                      <a:b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 3 годам)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п. 15.2. ФОП ДО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5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Младшая группа</a:t>
                      </a:r>
                      <a:b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 4 годам)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п. 15.3.1. ФОП ДО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5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b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 5 годам)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15.3.2. ФОП ДО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757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b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 6 годам)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п. 15.3.3 ФОП ДО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175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к школе группа </a:t>
                      </a:r>
                      <a:b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 7 годам)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п. 15.4. ФОП ДО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689E119-0449-6307-ACAF-B418E48A5F74}"/>
              </a:ext>
            </a:extLst>
          </p:cNvPr>
          <p:cNvSpPr txBox="1"/>
          <p:nvPr/>
        </p:nvSpPr>
        <p:spPr>
          <a:xfrm>
            <a:off x="1604864" y="142498"/>
            <a:ext cx="64101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-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Планируемые результаты освоения Программы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232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 человек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11 чел.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42 % (ранний возраст)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чел.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– 58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(дошкольный возраст)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333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9984" y="482151"/>
            <a:ext cx="8424863" cy="193899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</a:p>
          <a:p>
            <a:pPr algn="ctr"/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https://dskolob-dan.edu.yar.ru/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педагогический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DFAF076-04AB-DC77-C67E-E2FC3C1C92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7431401"/>
              </p:ext>
            </p:extLst>
          </p:nvPr>
        </p:nvGraphicFramePr>
        <p:xfrm>
          <a:off x="747423" y="1757807"/>
          <a:ext cx="7650284" cy="372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6C88F09-EAE0-DE12-F25A-7A05DFC01FB2}"/>
              </a:ext>
            </a:extLst>
          </p:cNvPr>
          <p:cNvSpPr txBox="1"/>
          <p:nvPr/>
        </p:nvSpPr>
        <p:spPr>
          <a:xfrm>
            <a:off x="2351314" y="915020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образовательные области: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1531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266</TotalTime>
  <Words>1977</Words>
  <Application>Microsoft Office PowerPoint</Application>
  <PresentationFormat>Экран (4:3)</PresentationFormat>
  <Paragraphs>265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Gothic</vt:lpstr>
      <vt:lpstr>Symbol</vt:lpstr>
      <vt:lpstr>Times New Roman</vt:lpstr>
      <vt:lpstr>Trebuchet MS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Ulya Lugovaya</cp:lastModifiedBy>
  <cp:revision>12</cp:revision>
  <dcterms:created xsi:type="dcterms:W3CDTF">2023-08-02T09:43:03Z</dcterms:created>
  <dcterms:modified xsi:type="dcterms:W3CDTF">2023-11-02T11:12:48Z</dcterms:modified>
</cp:coreProperties>
</file>