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3"/>
  </p:notesMasterIdLst>
  <p:sldIdLst>
    <p:sldId id="271" r:id="rId2"/>
    <p:sldId id="272" r:id="rId3"/>
    <p:sldId id="259" r:id="rId4"/>
    <p:sldId id="273" r:id="rId5"/>
    <p:sldId id="267" r:id="rId6"/>
    <p:sldId id="258" r:id="rId7"/>
    <p:sldId id="298" r:id="rId8"/>
    <p:sldId id="286" r:id="rId9"/>
    <p:sldId id="278" r:id="rId10"/>
    <p:sldId id="299" r:id="rId11"/>
    <p:sldId id="292" r:id="rId12"/>
    <p:sldId id="284" r:id="rId13"/>
    <p:sldId id="279" r:id="rId14"/>
    <p:sldId id="293" r:id="rId15"/>
    <p:sldId id="294" r:id="rId16"/>
    <p:sldId id="287" r:id="rId17"/>
    <p:sldId id="288" r:id="rId18"/>
    <p:sldId id="289" r:id="rId19"/>
    <p:sldId id="290" r:id="rId20"/>
    <p:sldId id="291" r:id="rId21"/>
    <p:sldId id="300" r:id="rId22"/>
    <p:sldId id="295" r:id="rId23"/>
    <p:sldId id="263" r:id="rId24"/>
    <p:sldId id="262" r:id="rId25"/>
    <p:sldId id="264" r:id="rId26"/>
    <p:sldId id="265" r:id="rId27"/>
    <p:sldId id="266" r:id="rId28"/>
    <p:sldId id="296" r:id="rId29"/>
    <p:sldId id="283" r:id="rId30"/>
    <p:sldId id="270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994D9-3F7C-4085-A012-F2A11FF956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62ADAF-32A9-436D-8545-75A4AB5170B4}" type="pres">
      <dgm:prSet presAssocID="{A9A994D9-3F7C-4085-A012-F2A11FF956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BE060-7897-4A71-AF47-E61613B7830A}" type="presOf" srcId="{A9A994D9-3F7C-4085-A012-F2A11FF956B8}" destId="{1B62ADAF-32A9-436D-8545-75A4AB5170B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EBAA0-1D2D-44F9-82AC-3A7562D492A2}" type="doc">
      <dgm:prSet loTypeId="urn:microsoft.com/office/officeart/2005/8/layout/chart3" loCatId="cycle" qsTypeId="urn:microsoft.com/office/officeart/2005/8/quickstyle/simple1" qsCatId="simple" csTypeId="urn:microsoft.com/office/officeart/2005/8/colors/colorful1#1" csCatId="colorful" phldr="1"/>
      <dgm:spPr/>
    </dgm:pt>
    <dgm:pt modelId="{D014973A-DD20-4C60-A2A6-BCE629B2571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деятельность детей  (организация РППС)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DBC24-95FA-420E-9190-669BC2E8D9EF}" type="parTrans" cxnId="{D2F620A2-5184-48F0-A7EB-AEFF705F8FC5}">
      <dgm:prSet/>
      <dgm:spPr/>
      <dgm:t>
        <a:bodyPr/>
        <a:lstStyle/>
        <a:p>
          <a:endParaRPr lang="ru-RU"/>
        </a:p>
      </dgm:t>
    </dgm:pt>
    <dgm:pt modelId="{A94C3FA4-AD63-4A7D-BCDD-738652B885DA}" type="sibTrans" cxnId="{D2F620A2-5184-48F0-A7EB-AEFF705F8FC5}">
      <dgm:prSet/>
      <dgm:spPr/>
      <dgm:t>
        <a:bodyPr/>
        <a:lstStyle/>
        <a:p>
          <a:endParaRPr lang="ru-RU"/>
        </a:p>
      </dgm:t>
    </dgm:pt>
    <dgm:pt modelId="{E6DA1892-445E-4DEE-9B75-70080E3779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семьями воспитанников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98A1F-E8A1-4DC0-8A21-31901DEB6983}" type="parTrans" cxnId="{F3001FE5-8B58-4F8F-9355-51F810A6FD6A}">
      <dgm:prSet/>
      <dgm:spPr/>
      <dgm:t>
        <a:bodyPr/>
        <a:lstStyle/>
        <a:p>
          <a:endParaRPr lang="ru-RU"/>
        </a:p>
      </dgm:t>
    </dgm:pt>
    <dgm:pt modelId="{77593700-A771-4260-927A-A3464099E10E}" type="sibTrans" cxnId="{F3001FE5-8B58-4F8F-9355-51F810A6FD6A}">
      <dgm:prSet/>
      <dgm:spPr/>
      <dgm:t>
        <a:bodyPr/>
        <a:lstStyle/>
        <a:p>
          <a:endParaRPr lang="ru-RU"/>
        </a:p>
      </dgm:t>
    </dgm:pt>
    <dgm:pt modelId="{EBF794EB-408E-4829-9938-4B715C59D14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педагога и детей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5CACA-60B5-486D-925B-A8123C89424B}" type="parTrans" cxnId="{A9F937F1-EB44-4EE3-A6FD-7694B470E5EA}">
      <dgm:prSet/>
      <dgm:spPr/>
      <dgm:t>
        <a:bodyPr/>
        <a:lstStyle/>
        <a:p>
          <a:endParaRPr lang="ru-RU"/>
        </a:p>
      </dgm:t>
    </dgm:pt>
    <dgm:pt modelId="{6C3A6403-94E9-4199-A7E8-F8276735E0B8}" type="sibTrans" cxnId="{A9F937F1-EB44-4EE3-A6FD-7694B470E5EA}">
      <dgm:prSet/>
      <dgm:spPr/>
      <dgm:t>
        <a:bodyPr/>
        <a:lstStyle/>
        <a:p>
          <a:endParaRPr lang="ru-RU"/>
        </a:p>
      </dgm:t>
    </dgm:pt>
    <dgm:pt modelId="{03CDFB5B-638F-42C1-98EB-E78A28FA6207}" type="pres">
      <dgm:prSet presAssocID="{2DAEBAA0-1D2D-44F9-82AC-3A7562D492A2}" presName="compositeShape" presStyleCnt="0">
        <dgm:presLayoutVars>
          <dgm:chMax val="7"/>
          <dgm:dir/>
          <dgm:resizeHandles val="exact"/>
        </dgm:presLayoutVars>
      </dgm:prSet>
      <dgm:spPr/>
    </dgm:pt>
    <dgm:pt modelId="{48A0DB1D-52F4-4C09-A7B4-4184DBEF7DDE}" type="pres">
      <dgm:prSet presAssocID="{2DAEBAA0-1D2D-44F9-82AC-3A7562D492A2}" presName="wedge1" presStyleLbl="node1" presStyleIdx="0" presStyleCnt="3" custScaleX="106903" custScaleY="102092"/>
      <dgm:spPr/>
      <dgm:t>
        <a:bodyPr/>
        <a:lstStyle/>
        <a:p>
          <a:endParaRPr lang="ru-RU"/>
        </a:p>
      </dgm:t>
    </dgm:pt>
    <dgm:pt modelId="{5F9013E4-BC54-42ED-8EF6-9F921EA5125B}" type="pres">
      <dgm:prSet presAssocID="{2DAEBAA0-1D2D-44F9-82AC-3A7562D492A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1021D-CF8E-4FEB-AFE3-D247C64BA27A}" type="pres">
      <dgm:prSet presAssocID="{2DAEBAA0-1D2D-44F9-82AC-3A7562D492A2}" presName="wedge2" presStyleLbl="node1" presStyleIdx="1" presStyleCnt="3" custScaleX="97503" custScaleY="96127"/>
      <dgm:spPr/>
      <dgm:t>
        <a:bodyPr/>
        <a:lstStyle/>
        <a:p>
          <a:endParaRPr lang="ru-RU"/>
        </a:p>
      </dgm:t>
    </dgm:pt>
    <dgm:pt modelId="{91A55811-88DF-4BAC-AD6A-E617853F1D35}" type="pres">
      <dgm:prSet presAssocID="{2DAEBAA0-1D2D-44F9-82AC-3A7562D492A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966D-6EE2-4993-BAE5-E488D645E3B9}" type="pres">
      <dgm:prSet presAssocID="{2DAEBAA0-1D2D-44F9-82AC-3A7562D492A2}" presName="wedge3" presStyleLbl="node1" presStyleIdx="2" presStyleCnt="3"/>
      <dgm:spPr/>
      <dgm:t>
        <a:bodyPr/>
        <a:lstStyle/>
        <a:p>
          <a:endParaRPr lang="ru-RU"/>
        </a:p>
      </dgm:t>
    </dgm:pt>
    <dgm:pt modelId="{BF816945-F75F-4D18-A9ED-6606CFFDFDC4}" type="pres">
      <dgm:prSet presAssocID="{2DAEBAA0-1D2D-44F9-82AC-3A7562D492A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620A2-5184-48F0-A7EB-AEFF705F8FC5}" srcId="{2DAEBAA0-1D2D-44F9-82AC-3A7562D492A2}" destId="{D014973A-DD20-4C60-A2A6-BCE629B25711}" srcOrd="0" destOrd="0" parTransId="{C81DBC24-95FA-420E-9190-669BC2E8D9EF}" sibTransId="{A94C3FA4-AD63-4A7D-BCDD-738652B885DA}"/>
    <dgm:cxn modelId="{03A74819-ED88-4354-9E26-4D5A294EFAEF}" type="presOf" srcId="{2DAEBAA0-1D2D-44F9-82AC-3A7562D492A2}" destId="{03CDFB5B-638F-42C1-98EB-E78A28FA6207}" srcOrd="0" destOrd="0" presId="urn:microsoft.com/office/officeart/2005/8/layout/chart3"/>
    <dgm:cxn modelId="{E99C8D79-BFCD-4AB5-BE83-DB07479DE6EA}" type="presOf" srcId="{D014973A-DD20-4C60-A2A6-BCE629B25711}" destId="{48A0DB1D-52F4-4C09-A7B4-4184DBEF7DDE}" srcOrd="0" destOrd="0" presId="urn:microsoft.com/office/officeart/2005/8/layout/chart3"/>
    <dgm:cxn modelId="{A7149B7A-11CF-40BA-99D6-FD680BC44A84}" type="presOf" srcId="{E6DA1892-445E-4DEE-9B75-70080E37797B}" destId="{9111021D-CF8E-4FEB-AFE3-D247C64BA27A}" srcOrd="0" destOrd="0" presId="urn:microsoft.com/office/officeart/2005/8/layout/chart3"/>
    <dgm:cxn modelId="{40CD6223-DCF3-4D5B-9089-1C793B882659}" type="presOf" srcId="{EBF794EB-408E-4829-9938-4B715C59D14A}" destId="{E533966D-6EE2-4993-BAE5-E488D645E3B9}" srcOrd="0" destOrd="0" presId="urn:microsoft.com/office/officeart/2005/8/layout/chart3"/>
    <dgm:cxn modelId="{DC6FFC54-CD6F-4A87-932F-50F5D766ABA2}" type="presOf" srcId="{E6DA1892-445E-4DEE-9B75-70080E37797B}" destId="{91A55811-88DF-4BAC-AD6A-E617853F1D35}" srcOrd="1" destOrd="0" presId="urn:microsoft.com/office/officeart/2005/8/layout/chart3"/>
    <dgm:cxn modelId="{F3001FE5-8B58-4F8F-9355-51F810A6FD6A}" srcId="{2DAEBAA0-1D2D-44F9-82AC-3A7562D492A2}" destId="{E6DA1892-445E-4DEE-9B75-70080E37797B}" srcOrd="1" destOrd="0" parTransId="{D1B98A1F-E8A1-4DC0-8A21-31901DEB6983}" sibTransId="{77593700-A771-4260-927A-A3464099E10E}"/>
    <dgm:cxn modelId="{A9F937F1-EB44-4EE3-A6FD-7694B470E5EA}" srcId="{2DAEBAA0-1D2D-44F9-82AC-3A7562D492A2}" destId="{EBF794EB-408E-4829-9938-4B715C59D14A}" srcOrd="2" destOrd="0" parTransId="{8775CACA-60B5-486D-925B-A8123C89424B}" sibTransId="{6C3A6403-94E9-4199-A7E8-F8276735E0B8}"/>
    <dgm:cxn modelId="{05ECA4E7-5742-4CEF-A49E-BF52FA211602}" type="presOf" srcId="{EBF794EB-408E-4829-9938-4B715C59D14A}" destId="{BF816945-F75F-4D18-A9ED-6606CFFDFDC4}" srcOrd="1" destOrd="0" presId="urn:microsoft.com/office/officeart/2005/8/layout/chart3"/>
    <dgm:cxn modelId="{6F3A1481-71EF-4C86-92EA-4394C07B9040}" type="presOf" srcId="{D014973A-DD20-4C60-A2A6-BCE629B25711}" destId="{5F9013E4-BC54-42ED-8EF6-9F921EA5125B}" srcOrd="1" destOrd="0" presId="urn:microsoft.com/office/officeart/2005/8/layout/chart3"/>
    <dgm:cxn modelId="{222CF31E-85FC-4074-B8DA-CD0FB123BD4F}" type="presParOf" srcId="{03CDFB5B-638F-42C1-98EB-E78A28FA6207}" destId="{48A0DB1D-52F4-4C09-A7B4-4184DBEF7DDE}" srcOrd="0" destOrd="0" presId="urn:microsoft.com/office/officeart/2005/8/layout/chart3"/>
    <dgm:cxn modelId="{3937606E-4B41-4BFA-9670-01E4DFC966C7}" type="presParOf" srcId="{03CDFB5B-638F-42C1-98EB-E78A28FA6207}" destId="{5F9013E4-BC54-42ED-8EF6-9F921EA5125B}" srcOrd="1" destOrd="0" presId="urn:microsoft.com/office/officeart/2005/8/layout/chart3"/>
    <dgm:cxn modelId="{4C848125-F780-43E0-A97B-121A82DE9C20}" type="presParOf" srcId="{03CDFB5B-638F-42C1-98EB-E78A28FA6207}" destId="{9111021D-CF8E-4FEB-AFE3-D247C64BA27A}" srcOrd="2" destOrd="0" presId="urn:microsoft.com/office/officeart/2005/8/layout/chart3"/>
    <dgm:cxn modelId="{F84A5AB9-243F-401E-AE0D-22E0AEEA2CA0}" type="presParOf" srcId="{03CDFB5B-638F-42C1-98EB-E78A28FA6207}" destId="{91A55811-88DF-4BAC-AD6A-E617853F1D35}" srcOrd="3" destOrd="0" presId="urn:microsoft.com/office/officeart/2005/8/layout/chart3"/>
    <dgm:cxn modelId="{B364E4D0-60EE-476E-8930-BFBE7EDA189A}" type="presParOf" srcId="{03CDFB5B-638F-42C1-98EB-E78A28FA6207}" destId="{E533966D-6EE2-4993-BAE5-E488D645E3B9}" srcOrd="4" destOrd="0" presId="urn:microsoft.com/office/officeart/2005/8/layout/chart3"/>
    <dgm:cxn modelId="{5680C81C-B04B-4D50-97DC-6B880BDDF20E}" type="presParOf" srcId="{03CDFB5B-638F-42C1-98EB-E78A28FA6207}" destId="{BF816945-F75F-4D18-A9ED-6606CFFDFDC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0DB1D-52F4-4C09-A7B4-4184DBEF7DDE}">
      <dsp:nvSpPr>
        <dsp:cNvPr id="0" name=""/>
        <dsp:cNvSpPr/>
      </dsp:nvSpPr>
      <dsp:spPr>
        <a:xfrm>
          <a:off x="2509280" y="327614"/>
          <a:ext cx="4661830" cy="445203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деятельность детей  (организация РППС)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3873" y="1149120"/>
        <a:ext cx="1581692" cy="1484010"/>
      </dsp:txXfrm>
    </dsp:sp>
    <dsp:sp modelId="{9111021D-CF8E-4FEB-AFE3-D247C64BA27A}">
      <dsp:nvSpPr>
        <dsp:cNvPr id="0" name=""/>
        <dsp:cNvSpPr/>
      </dsp:nvSpPr>
      <dsp:spPr>
        <a:xfrm>
          <a:off x="2489449" y="587461"/>
          <a:ext cx="4251914" cy="419190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семьями воспитанников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664" y="3232356"/>
        <a:ext cx="1923485" cy="1297495"/>
      </dsp:txXfrm>
    </dsp:sp>
    <dsp:sp modelId="{E533966D-6EE2-4993-BAE5-E488D645E3B9}">
      <dsp:nvSpPr>
        <dsp:cNvPr id="0" name=""/>
        <dsp:cNvSpPr/>
      </dsp:nvSpPr>
      <dsp:spPr>
        <a:xfrm>
          <a:off x="2435005" y="503014"/>
          <a:ext cx="4360803" cy="436080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деятельность педагога и детей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2234" y="1359601"/>
        <a:ext cx="1479558" cy="1453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131F9-A947-451C-900D-EEF230DE998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9832-E181-4F34-AA0B-57B11DE35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1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9832-E181-4F34-AA0B-57B11DE3532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2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9832-E181-4F34-AA0B-57B11DE3532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9832-E181-4F34-AA0B-57B11DE3532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3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8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99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9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9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5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8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9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2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DFBD-4297-4B91-9910-7C09B919377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6E4B12-94E1-42B4-9954-B664D21D6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3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7029" y="631372"/>
            <a:ext cx="8794067" cy="3345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Планирование </a:t>
            </a:r>
            <a:r>
              <a:rPr lang="ru-RU" sz="3600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и организация </a:t>
            </a:r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образовательной </a:t>
            </a:r>
            <a:r>
              <a:rPr lang="ru-RU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деятельности  в разновозрастной группе </a:t>
            </a:r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детского сада в соответствии с ФГОС ДО»</a:t>
            </a:r>
            <a:b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семинар-практикум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/>
            </a:r>
            <a:b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Луговая Юлия Александровна – 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воспитатель высшей квалификационной категории, 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руководитель МО воспитателей разновозрастных групп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45337" y="6044129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г. Данилов, январь 2018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871" y="825911"/>
            <a:ext cx="10324741" cy="5594554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Чередование организованной деятельности с самостоятельной</a:t>
            </a:r>
          </a:p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конкретности  </a:t>
            </a:r>
          </a:p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Регулярность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последовательность, повторность воспитательных воздействий </a:t>
            </a: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процесса с опорой на взаимодействие, партнерство взрослого с детьми;</a:t>
            </a:r>
          </a:p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ключение элементов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деятельности, способствующей эмоциональной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разрядке</a:t>
            </a:r>
          </a:p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Планируемая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должна быть мотивирована</a:t>
            </a:r>
          </a:p>
          <a:p>
            <a:pPr lvl="0" algn="just">
              <a:lnSpc>
                <a:spcPct val="150000"/>
              </a:lnSpc>
              <a:buClr>
                <a:srgbClr val="E78712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Реальный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особенностей региона, обстановки, сезона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835" y="15461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Модель образовательного процесса на неделю</a:t>
            </a:r>
            <a:endParaRPr lang="ru-RU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69173"/>
              </p:ext>
            </p:extLst>
          </p:nvPr>
        </p:nvGraphicFramePr>
        <p:xfrm>
          <a:off x="2005779" y="1435509"/>
          <a:ext cx="9311149" cy="5387538"/>
        </p:xfrm>
        <a:graphic>
          <a:graphicData uri="http://schemas.openxmlformats.org/drawingml/2006/table">
            <a:tbl>
              <a:tblPr firstRow="1" firstCol="1" bandRow="1"/>
              <a:tblGrid>
                <a:gridCol w="1897322">
                  <a:extLst>
                    <a:ext uri="{9D8B030D-6E8A-4147-A177-3AD203B41FA5}">
                      <a16:colId xmlns:a16="http://schemas.microsoft.com/office/drawing/2014/main" val="1377871423"/>
                    </a:ext>
                  </a:extLst>
                </a:gridCol>
                <a:gridCol w="1897322">
                  <a:extLst>
                    <a:ext uri="{9D8B030D-6E8A-4147-A177-3AD203B41FA5}">
                      <a16:colId xmlns:a16="http://schemas.microsoft.com/office/drawing/2014/main" val="4137711715"/>
                    </a:ext>
                  </a:extLst>
                </a:gridCol>
                <a:gridCol w="981751">
                  <a:extLst>
                    <a:ext uri="{9D8B030D-6E8A-4147-A177-3AD203B41FA5}">
                      <a16:colId xmlns:a16="http://schemas.microsoft.com/office/drawing/2014/main" val="4005560981"/>
                    </a:ext>
                  </a:extLst>
                </a:gridCol>
                <a:gridCol w="956857">
                  <a:extLst>
                    <a:ext uri="{9D8B030D-6E8A-4147-A177-3AD203B41FA5}">
                      <a16:colId xmlns:a16="http://schemas.microsoft.com/office/drawing/2014/main" val="2553643258"/>
                    </a:ext>
                  </a:extLst>
                </a:gridCol>
                <a:gridCol w="898572">
                  <a:extLst>
                    <a:ext uri="{9D8B030D-6E8A-4147-A177-3AD203B41FA5}">
                      <a16:colId xmlns:a16="http://schemas.microsoft.com/office/drawing/2014/main" val="3537468880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4053323780"/>
                    </a:ext>
                  </a:extLst>
                </a:gridCol>
                <a:gridCol w="899787">
                  <a:extLst>
                    <a:ext uri="{9D8B030D-6E8A-4147-A177-3AD203B41FA5}">
                      <a16:colId xmlns:a16="http://schemas.microsoft.com/office/drawing/2014/main" val="1449014651"/>
                    </a:ext>
                  </a:extLst>
                </a:gridCol>
                <a:gridCol w="899787">
                  <a:extLst>
                    <a:ext uri="{9D8B030D-6E8A-4147-A177-3AD203B41FA5}">
                      <a16:colId xmlns:a16="http://schemas.microsoft.com/office/drawing/2014/main" val="1260786506"/>
                    </a:ext>
                  </a:extLst>
                </a:gridCol>
              </a:tblGrid>
              <a:tr h="13698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образовательного процесса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область, направление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4128"/>
                  </a:ext>
                </a:extLst>
              </a:tr>
              <a:tr h="263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52200"/>
                  </a:ext>
                </a:extLst>
              </a:tr>
              <a:tr h="405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5-7	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5-7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   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  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5-7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 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5-7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2068996"/>
                  </a:ext>
                </a:extLst>
              </a:tr>
              <a:tr h="81103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(на любом занятии решаются задачи социально-коммуникативного развития детей)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 (ФЭМП, ознакомление с окружающим миром (ОМ), конструирование (К))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ФЭМП/К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ФЭМП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487703"/>
                  </a:ext>
                </a:extLst>
              </a:tr>
              <a:tr h="811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 (развитие речи (РР), подготовка к обучению грамоте (Г)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РР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4097"/>
                  </a:ext>
                </a:extLst>
              </a:tr>
              <a:tr h="1216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художественно-эстетическое развитие (рисование (Р), лепка (Л), аппликация (А), художественный труд (ХТ),музыка (М)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Л/А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86031"/>
                  </a:ext>
                </a:extLst>
              </a:tr>
              <a:tr h="811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 (физкультура в зале (ФЗ), физкультура на воздухе (ФВ)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ФЗ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ФЗ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ФВ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29031"/>
                  </a:ext>
                </a:extLst>
              </a:tr>
              <a:tr h="6082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в неделю: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618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0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Актуальность принципа интеграции образовательных областей и комплексно-тематического подхода к организации образовательного процесса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226" y="2772696"/>
            <a:ext cx="8997386" cy="31385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«Обязательная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часть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Программы (основной образовательной программы дошкольного образования)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предполагает комплексность подхода, обеспечивая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развитие детей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во всех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пяти взаимодополняющих образовательных областях»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(пункт 2.9 ФГОС ДО)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Комплексно-тематическое планирование </a:t>
            </a:r>
            <a:r>
              <a:rPr lang="ru-RU" sz="4000" dirty="0" smtClean="0">
                <a:latin typeface="Georgia" panose="02040502050405020303" pitchFamily="18" charset="0"/>
              </a:rPr>
              <a:t>- объединение </a:t>
            </a:r>
            <a:r>
              <a:rPr lang="ru-RU" sz="4000" dirty="0">
                <a:latin typeface="Georgia" panose="02040502050405020303" pitchFamily="18" charset="0"/>
              </a:rPr>
              <a:t>комплекса различных видов специфических детских деятельностей вокруг единой темы</a:t>
            </a:r>
            <a:br>
              <a:rPr lang="ru-RU" sz="4000" dirty="0">
                <a:latin typeface="Georgia" panose="02040502050405020303" pitchFamily="18" charset="0"/>
              </a:rPr>
            </a:b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5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Алгоритм планирования образовательного процесса на учебный год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Выбирается тема, рассчитанная на 1неделю минимум и максимум, столько сколько держится у детей интерес к теме;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Все формы образовательной работы продолжают выбранную тему (но у разных авторов это трактуется по-разному);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Для родителей предлагаются краткие рекомендации по организации совместной детско-взрослой деятельности в домашних условиях;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Тема должна быть отражена в подборе материалов, находящихся в группе и центрах (уголках) развития.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Каждая тема заканчивается проведением итогового мероприятия (выставка, праздник, спортивное развлечение, сюжетно-ролевая игра, спектакль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12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770" y="35863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Модель образовательного процесса на </a:t>
            </a:r>
            <a:r>
              <a:rPr lang="ru-RU" b="1" dirty="0" smtClean="0">
                <a:latin typeface="Georgia" panose="02040502050405020303" pitchFamily="18" charset="0"/>
              </a:rPr>
              <a:t>год </a:t>
            </a:r>
            <a:r>
              <a:rPr lang="ru-RU" sz="2000" i="1" dirty="0" smtClean="0">
                <a:latin typeface="Georgia" panose="02040502050405020303" pitchFamily="18" charset="0"/>
              </a:rPr>
              <a:t>(примерная)</a:t>
            </a:r>
            <a:endParaRPr lang="ru-RU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03398"/>
              </p:ext>
            </p:extLst>
          </p:nvPr>
        </p:nvGraphicFramePr>
        <p:xfrm>
          <a:off x="1897624" y="1523999"/>
          <a:ext cx="9920748" cy="554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004">
                  <a:extLst>
                    <a:ext uri="{9D8B030D-6E8A-4147-A177-3AD203B41FA5}">
                      <a16:colId xmlns:a16="http://schemas.microsoft.com/office/drawing/2014/main" val="1119646922"/>
                    </a:ext>
                  </a:extLst>
                </a:gridCol>
                <a:gridCol w="1653004">
                  <a:extLst>
                    <a:ext uri="{9D8B030D-6E8A-4147-A177-3AD203B41FA5}">
                      <a16:colId xmlns:a16="http://schemas.microsoft.com/office/drawing/2014/main" val="3333673256"/>
                    </a:ext>
                  </a:extLst>
                </a:gridCol>
                <a:gridCol w="1653685">
                  <a:extLst>
                    <a:ext uri="{9D8B030D-6E8A-4147-A177-3AD203B41FA5}">
                      <a16:colId xmlns:a16="http://schemas.microsoft.com/office/drawing/2014/main" val="2193524378"/>
                    </a:ext>
                  </a:extLst>
                </a:gridCol>
                <a:gridCol w="1653685">
                  <a:extLst>
                    <a:ext uri="{9D8B030D-6E8A-4147-A177-3AD203B41FA5}">
                      <a16:colId xmlns:a16="http://schemas.microsoft.com/office/drawing/2014/main" val="1929249042"/>
                    </a:ext>
                  </a:extLst>
                </a:gridCol>
                <a:gridCol w="1653685">
                  <a:extLst>
                    <a:ext uri="{9D8B030D-6E8A-4147-A177-3AD203B41FA5}">
                      <a16:colId xmlns:a16="http://schemas.microsoft.com/office/drawing/2014/main" val="1428845908"/>
                    </a:ext>
                  </a:extLst>
                </a:gridCol>
                <a:gridCol w="1653685">
                  <a:extLst>
                    <a:ext uri="{9D8B030D-6E8A-4147-A177-3AD203B41FA5}">
                      <a16:colId xmlns:a16="http://schemas.microsoft.com/office/drawing/2014/main" val="4251456504"/>
                    </a:ext>
                  </a:extLst>
                </a:gridCol>
              </a:tblGrid>
              <a:tr h="6179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неделя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месяц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1 неделя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2 неделя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3неделя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4 неделя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5 неделя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271252175"/>
                  </a:ext>
                </a:extLst>
              </a:tr>
              <a:tr h="1544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Сентябрь</a:t>
                      </a:r>
                      <a:endParaRPr lang="ru-RU" sz="18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«Наш детский сад»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«По дороге в детский сад, что мы видели на улице»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«Наши взрослые помощники в детском саду»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«Экскурсия на кухню»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«Экскурсия в праченую»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769360439"/>
                  </a:ext>
                </a:extLst>
              </a:tr>
              <a:tr h="61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Октябрь</a:t>
                      </a:r>
                      <a:endParaRPr lang="ru-RU" sz="18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4266770465"/>
                  </a:ext>
                </a:extLst>
              </a:tr>
              <a:tr h="61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Ноябрь</a:t>
                      </a:r>
                      <a:endParaRPr lang="ru-RU" sz="18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4041486107"/>
                  </a:ext>
                </a:extLst>
              </a:tr>
              <a:tr h="61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Декабрь</a:t>
                      </a:r>
                      <a:endParaRPr lang="ru-RU" sz="18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2375859103"/>
                  </a:ext>
                </a:extLst>
              </a:tr>
              <a:tr h="92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Январь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«Красота </a:t>
                      </a: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зимы </a:t>
                      </a: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хрустальной» 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«Зимние забавы»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«Дружные ребята»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/>
                </a:tc>
                <a:extLst>
                  <a:ext uri="{0D108BD9-81ED-4DB2-BD59-A6C34878D82A}">
                    <a16:rowId xmlns:a16="http://schemas.microsoft.com/office/drawing/2014/main" val="145440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7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Комплексно-тематическое планирование </a:t>
            </a:r>
            <a:r>
              <a:rPr lang="ru-RU" sz="2000" i="1" dirty="0">
                <a:latin typeface="Georgia" panose="02040502050405020303" pitchFamily="18" charset="0"/>
              </a:rPr>
              <a:t>(примерное)</a:t>
            </a:r>
            <a:r>
              <a:rPr lang="en-US" sz="2000" i="1" dirty="0">
                <a:latin typeface="Georgia" panose="02040502050405020303" pitchFamily="18" charset="0"/>
              </a:rPr>
              <a:t> 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677" y="2133599"/>
            <a:ext cx="10078935" cy="4395019"/>
          </a:xfrm>
        </p:spPr>
        <p:txBody>
          <a:bodyPr>
            <a:normAutofit fontScale="70000" lnSpcReduction="20000"/>
          </a:bodyPr>
          <a:lstStyle/>
          <a:p>
            <a:pPr marL="71755" marR="71755">
              <a:lnSpc>
                <a:spcPct val="115000"/>
              </a:lnSpc>
            </a:pP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НЕДЕЛЯ «Зимние забавы» </a:t>
            </a:r>
            <a:endParaRPr lang="ru-RU" sz="2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71755">
              <a:lnSpc>
                <a:spcPct val="115000"/>
              </a:lnSpc>
            </a:pP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Расширение представлений детей о зиме </a:t>
            </a:r>
            <a:endParaRPr lang="ru-RU" sz="2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71755">
              <a:lnSpc>
                <a:spcPct val="115000"/>
              </a:lnSpc>
            </a:pP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900" dirty="0" smtClean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75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Продолжать </a:t>
            </a: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детей с зимой, с зимними видами </a:t>
            </a: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спорта. </a:t>
            </a:r>
          </a:p>
          <a:p>
            <a:pPr marR="7175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Замечать </a:t>
            </a: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красоту зимней природы, отражать ее в рисунках, лепке, </a:t>
            </a: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поделках.</a:t>
            </a:r>
          </a:p>
          <a:p>
            <a:pPr marR="7175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 и познавательный интерес в ходе экспериментирования с водой и льдом, снегом</a:t>
            </a: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175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и обогащать знания об особенностях деятельности людей в городе на селе, о </a:t>
            </a:r>
            <a:r>
              <a:rPr lang="ru-RU" sz="29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безопасном </a:t>
            </a:r>
            <a:r>
              <a:rPr lang="ru-RU" sz="29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поведении зимой.</a:t>
            </a:r>
            <a:endParaRPr lang="ru-RU" sz="2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sz="2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8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64472"/>
              </p:ext>
            </p:extLst>
          </p:nvPr>
        </p:nvGraphicFramePr>
        <p:xfrm>
          <a:off x="1943510" y="245999"/>
          <a:ext cx="8832645" cy="5473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05">
                  <a:extLst>
                    <a:ext uri="{9D8B030D-6E8A-4147-A177-3AD203B41FA5}">
                      <a16:colId xmlns:a16="http://schemas.microsoft.com/office/drawing/2014/main" val="1559195244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611682266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36785458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149536867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476510987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452701922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3599113924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730454856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773230544"/>
                    </a:ext>
                  </a:extLst>
                </a:gridCol>
              </a:tblGrid>
              <a:tr h="254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Режимный момент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Формы организации образовательного процесса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Дни недели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РППС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Взаимодействие с семьей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48691"/>
                  </a:ext>
                </a:extLst>
              </a:tr>
              <a:tr h="90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Понедельник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Вторник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Среда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Четверг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Пятница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33216"/>
                  </a:ext>
                </a:extLst>
              </a:tr>
              <a:tr h="581411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8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половина дня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</a:t>
                      </a:r>
                      <a:r>
                        <a:rPr lang="ru-RU" sz="1050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загадка, разговор  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91876"/>
                  </a:ext>
                </a:extLst>
              </a:tr>
              <a:tr h="58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Хороводная игра\игра малой подвижности  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82344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38482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1245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гимнастика 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2061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9569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работа 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19062"/>
                  </a:ext>
                </a:extLst>
              </a:tr>
              <a:tr h="4802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48108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ООД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87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6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"/>
              </p:ext>
            </p:extLst>
          </p:nvPr>
        </p:nvGraphicFramePr>
        <p:xfrm>
          <a:off x="1943510" y="245999"/>
          <a:ext cx="8832645" cy="447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05">
                  <a:extLst>
                    <a:ext uri="{9D8B030D-6E8A-4147-A177-3AD203B41FA5}">
                      <a16:colId xmlns:a16="http://schemas.microsoft.com/office/drawing/2014/main" val="1559195244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611682266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36785458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149536867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476510987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452701922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3599113924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730454856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773230544"/>
                    </a:ext>
                  </a:extLst>
                </a:gridCol>
              </a:tblGrid>
              <a:tr h="254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Режимный момент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Формы организации образовательного процесса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Дни недели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РППС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Взаимодействие с семьей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48691"/>
                  </a:ext>
                </a:extLst>
              </a:tr>
              <a:tr h="90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Понедельник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Вторник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Среда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Четверг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Пятница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33216"/>
                  </a:ext>
                </a:extLst>
              </a:tr>
              <a:tr h="581411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Наблюдение\экскурсия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91876"/>
                  </a:ext>
                </a:extLst>
              </a:tr>
              <a:tr h="58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82344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1245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работа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2061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9569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 упражнения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1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6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20829"/>
              </p:ext>
            </p:extLst>
          </p:nvPr>
        </p:nvGraphicFramePr>
        <p:xfrm>
          <a:off x="1973006" y="216502"/>
          <a:ext cx="8832645" cy="5321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05">
                  <a:extLst>
                    <a:ext uri="{9D8B030D-6E8A-4147-A177-3AD203B41FA5}">
                      <a16:colId xmlns:a16="http://schemas.microsoft.com/office/drawing/2014/main" val="1559195244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611682266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36785458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149536867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476510987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452701922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3599113924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730454856"/>
                    </a:ext>
                  </a:extLst>
                </a:gridCol>
                <a:gridCol w="981405">
                  <a:extLst>
                    <a:ext uri="{9D8B030D-6E8A-4147-A177-3AD203B41FA5}">
                      <a16:colId xmlns:a16="http://schemas.microsoft.com/office/drawing/2014/main" val="1773230544"/>
                    </a:ext>
                  </a:extLst>
                </a:gridCol>
              </a:tblGrid>
              <a:tr h="254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Режимный момент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Формы организации образовательного процесса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Дни недели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РППС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Взаимодействие с семьей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748691"/>
                  </a:ext>
                </a:extLst>
              </a:tr>
              <a:tr h="90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Понедельник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Вторник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Среда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Четверг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Пятница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33216"/>
                  </a:ext>
                </a:extLst>
              </a:tr>
              <a:tr h="581411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половина дня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 пробуждения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91876"/>
                  </a:ext>
                </a:extLst>
              </a:tr>
              <a:tr h="58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82344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Чтение, заучивание наизусть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38482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работа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1245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проблемных ситуаций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2061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95699"/>
                  </a:ext>
                </a:extLst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Игра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19062"/>
                  </a:ext>
                </a:extLst>
              </a:tr>
              <a:tr h="4802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4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782" y="21456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«Сравнительный анализ образовательных программ ДОУ для разновозрастных групп»</a:t>
            </a:r>
            <a:br>
              <a:rPr lang="ru-RU" b="1" dirty="0">
                <a:latin typeface="Georgia" panose="02040502050405020303" pitchFamily="18" charset="0"/>
              </a:rPr>
            </a:b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7868" y="1990849"/>
            <a:ext cx="8915400" cy="37776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Образовательная программа дошкольного образования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«Детский сад по системе </a:t>
            </a:r>
            <a:r>
              <a:rPr lang="ru-RU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Монтессори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/ Под редакцией Е.А. </a:t>
            </a:r>
            <a:r>
              <a:rPr lang="ru-RU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Хилтунен</a:t>
            </a:r>
            <a:endParaRPr lang="ru-RU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Образовательная программа дошкольного образования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«Золотой ключик»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/ Под редакцией Г.Г.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Кравцова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Образовательная программа дошкольного образования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«Березка»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/ Авторы С.А.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Трубицына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. В.К.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Загвоздкин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, О.Ю.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Вылегжанина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, Т.В. Фишер, Т.А. Иконникова, К.И.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Бабич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6286" y="5959168"/>
            <a:ext cx="678180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Наталия Владимировна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Махаличева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64275"/>
              </p:ext>
            </p:extLst>
          </p:nvPr>
        </p:nvGraphicFramePr>
        <p:xfrm>
          <a:off x="894736" y="186814"/>
          <a:ext cx="10962966" cy="71768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0017">
                  <a:extLst>
                    <a:ext uri="{9D8B030D-6E8A-4147-A177-3AD203B41FA5}">
                      <a16:colId xmlns:a16="http://schemas.microsoft.com/office/drawing/2014/main" val="3713534712"/>
                    </a:ext>
                  </a:extLst>
                </a:gridCol>
                <a:gridCol w="339024">
                  <a:extLst>
                    <a:ext uri="{9D8B030D-6E8A-4147-A177-3AD203B41FA5}">
                      <a16:colId xmlns:a16="http://schemas.microsoft.com/office/drawing/2014/main" val="3992392492"/>
                    </a:ext>
                  </a:extLst>
                </a:gridCol>
                <a:gridCol w="545700">
                  <a:extLst>
                    <a:ext uri="{9D8B030D-6E8A-4147-A177-3AD203B41FA5}">
                      <a16:colId xmlns:a16="http://schemas.microsoft.com/office/drawing/2014/main" val="3514248679"/>
                    </a:ext>
                  </a:extLst>
                </a:gridCol>
                <a:gridCol w="1805706">
                  <a:extLst>
                    <a:ext uri="{9D8B030D-6E8A-4147-A177-3AD203B41FA5}">
                      <a16:colId xmlns:a16="http://schemas.microsoft.com/office/drawing/2014/main" val="2624866414"/>
                    </a:ext>
                  </a:extLst>
                </a:gridCol>
                <a:gridCol w="2407294">
                  <a:extLst>
                    <a:ext uri="{9D8B030D-6E8A-4147-A177-3AD203B41FA5}">
                      <a16:colId xmlns:a16="http://schemas.microsoft.com/office/drawing/2014/main" val="2385611827"/>
                    </a:ext>
                  </a:extLst>
                </a:gridCol>
                <a:gridCol w="2576052">
                  <a:extLst>
                    <a:ext uri="{9D8B030D-6E8A-4147-A177-3AD203B41FA5}">
                      <a16:colId xmlns:a16="http://schemas.microsoft.com/office/drawing/2014/main" val="1077421185"/>
                    </a:ext>
                  </a:extLst>
                </a:gridCol>
                <a:gridCol w="1927123">
                  <a:extLst>
                    <a:ext uri="{9D8B030D-6E8A-4147-A177-3AD203B41FA5}">
                      <a16:colId xmlns:a16="http://schemas.microsoft.com/office/drawing/2014/main" val="2268513243"/>
                    </a:ext>
                  </a:extLst>
                </a:gridCol>
                <a:gridCol w="1052050">
                  <a:extLst>
                    <a:ext uri="{9D8B030D-6E8A-4147-A177-3AD203B41FA5}">
                      <a16:colId xmlns:a16="http://schemas.microsoft.com/office/drawing/2014/main" val="4128922392"/>
                    </a:ext>
                  </a:extLst>
                </a:gridCol>
              </a:tblGrid>
              <a:tr h="7137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Цель 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Организация развивающей среды для самостоятельной деятельности детей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(примерная)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ОД в режимных моментах 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i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примерные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Взаимодействие с семьей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(примерное)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</a:t>
                      </a:r>
                      <a:r>
                        <a:rPr lang="ru-RU" sz="1050" baseline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мероприятие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23869"/>
                  </a:ext>
                </a:extLst>
              </a:tr>
              <a:tr h="58148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Январь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1. Красота  зимы хрустальной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Расширение  представлений детей о зиме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Развивать умение устанавливать простейшие связи между явлениями живой и неживой природы. Развивать умение вести сезонные наблюдения, замечать красоту зимней природы, отражать ее в рисунках, лепке, поделках. Формировать исследовательский и познавательный интерес в ходе экспериментирования с водой и льдом. Закреплять знания о свойствах снега и льда.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Расширять представления о местах, где всегда зима, о животных Арктики и Антарктики. 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Внести: 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 книжный уголок: книги о зиме, журналы, энциклопедии; 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 уголок ИЗО: репродукции картин известных художников «Зимний пейзаж", выставка рисунков «Морозные узоры»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технологическую  карту изготовления  снежинки.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раскраски по теме  «Зима»;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 уголок экспериментальной деятельности : различные формочки, колбы для экспериментирования с водой и льдом;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 центр природы: макет «Животные Севера»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на прогулку: лейки, ведра, вода, лопатки, краски.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Презентация «Снежинки»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Беседы: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«Зимний лес – он какой?», «Зима в городе», «Зимушка - хрустальная»</a:t>
                      </a:r>
                      <a:r>
                        <a:rPr lang="ru-RU" sz="1050">
                          <a:solidFill>
                            <a:srgbClr val="4F6228"/>
                          </a:solidFill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«Скользкие опасности»</a:t>
                      </a:r>
                      <a:r>
                        <a:rPr lang="ru-RU" sz="1050">
                          <a:solidFill>
                            <a:srgbClr val="4F6228"/>
                          </a:solidFill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«Животные Арктики и Антарктики» (см. картотеку)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Д.И.: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«Снежинки», «Наряды матушки-зимы», «Чей след?»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П. и. на прогулке: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«Два Мороза», «Вьюга кружит…»,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И.упр. на прогулке: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«Снежинки-пушинки», «Пробеги – не задень», «Кто дальше бросит» (ср.гр. Пензулаева) 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Чтение: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И.Суриков«Зима»,С.Есенин «Поет зима – аукает…», Н. Некрасов «Не ветер бушует над бором…» , Д.Хорол «Елочка», «Морозко»                                      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Для заучивания: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В. Орлов «Почему медведь зимой спит», И. Токмакова «Тихо ель качается», С. Есенин «Береза»;                                               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Сюжетно-ролевые игры: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«Собираемся на прогулку»,  «У врача», «Строим дом» 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Познавательно-исследовательская деятельность: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Рассматривание снежинок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через лупу; Цветные сосульки                   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     Наблюдения на прогулке: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«Деревья зимой»,  за снежинками, за метелью, за небом, за погодой. 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Пальчиковая гимнастика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«Сколько птиц к кормушке нашей прилетело?»                                  </a:t>
                      </a:r>
                      <a:r>
                        <a:rPr lang="ru-RU" sz="1050" b="1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Гимнастика пробуждения </a:t>
                      </a:r>
                      <a:r>
                        <a:rPr lang="ru-RU" sz="105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Комплекс №9 (см. картотеку)</a:t>
                      </a:r>
                      <a:endParaRPr lang="ru-RU" sz="105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Привлечь родителей к участию в выставке рисунков «Морозные узоры»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Консультация «Зимние опыты для детей»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Georgia" panose="02040502050405020303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Физкультурное</a:t>
                      </a:r>
                      <a:r>
                        <a:rPr lang="ru-RU" sz="1050" baseline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развлечение на площадке «Зимние забавы»</a:t>
                      </a:r>
                      <a:endParaRPr lang="ru-RU" sz="105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45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5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Алгоритм действий педагога при составлении комплексно-тематического плана на неделю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3935" y="1514168"/>
            <a:ext cx="9930581" cy="534383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события недели 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из программы и формулирование педагогической цели недели, индивидуальных обучающих, развивающих задач для каждого ребенка и группы в целом. Например, «формирование первичных представлений о себе, семье, обществе, государстве, мире и природе".; 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педагогического содержания (из разных образовательных областей); 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Продумать формы, методы и приемы работы с детьми по реализации программных задач.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оборудование и продумать, какие изменения необходимо внести в предметно-развивающую среду группы (выставки, наполнение игровых уголков, внесение новых предметов, игр и т.д.).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планирование педагогической деятельности на каждый день в течение тематической недели; 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продумывание и организация процесса обсуждения результатов проживания с детьми события недели, при этом важно подчеркнуть роль каждого ребенка в его подготовке и проведении; 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результатов освоения детьми образовательных задач.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Ежедневный план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71990"/>
              </p:ext>
            </p:extLst>
          </p:nvPr>
        </p:nvGraphicFramePr>
        <p:xfrm>
          <a:off x="2589213" y="1641987"/>
          <a:ext cx="8816208" cy="5186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52">
                  <a:extLst>
                    <a:ext uri="{9D8B030D-6E8A-4147-A177-3AD203B41FA5}">
                      <a16:colId xmlns:a16="http://schemas.microsoft.com/office/drawing/2014/main" val="1267129989"/>
                    </a:ext>
                  </a:extLst>
                </a:gridCol>
                <a:gridCol w="3239690">
                  <a:extLst>
                    <a:ext uri="{9D8B030D-6E8A-4147-A177-3AD203B41FA5}">
                      <a16:colId xmlns:a16="http://schemas.microsoft.com/office/drawing/2014/main" val="760568171"/>
                    </a:ext>
                  </a:extLst>
                </a:gridCol>
                <a:gridCol w="1720645">
                  <a:extLst>
                    <a:ext uri="{9D8B030D-6E8A-4147-A177-3AD203B41FA5}">
                      <a16:colId xmlns:a16="http://schemas.microsoft.com/office/drawing/2014/main" val="1748573126"/>
                    </a:ext>
                  </a:extLst>
                </a:gridCol>
                <a:gridCol w="1651821">
                  <a:extLst>
                    <a:ext uri="{9D8B030D-6E8A-4147-A177-3AD203B41FA5}">
                      <a16:colId xmlns:a16="http://schemas.microsoft.com/office/drawing/2014/main" val="2633613117"/>
                    </a:ext>
                  </a:extLst>
                </a:gridCol>
              </a:tblGrid>
              <a:tr h="41143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Дата,</a:t>
                      </a:r>
                      <a:r>
                        <a:rPr lang="ru-RU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baseline="0" smtClean="0">
                          <a:latin typeface="Georgia" panose="02040502050405020303" pitchFamily="18" charset="0"/>
                        </a:rPr>
                        <a:t>день недели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90496"/>
                  </a:ext>
                </a:extLst>
              </a:tr>
              <a:tr h="41143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Тема недели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68280"/>
                  </a:ext>
                </a:extLst>
              </a:tr>
              <a:tr h="710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ООД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ОД в режимных моментах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Организация РППС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Взаимодействие с родителями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9596"/>
                  </a:ext>
                </a:extLst>
              </a:tr>
              <a:tr h="3449307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4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2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Модель образовательного процесса на день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278710"/>
              </p:ext>
            </p:extLst>
          </p:nvPr>
        </p:nvGraphicFramePr>
        <p:xfrm>
          <a:off x="1081548" y="1838635"/>
          <a:ext cx="10028904" cy="4256130"/>
        </p:xfrm>
        <a:graphic>
          <a:graphicData uri="http://schemas.openxmlformats.org/drawingml/2006/table">
            <a:tbl>
              <a:tblPr firstRow="1" firstCol="1" bandRow="1"/>
              <a:tblGrid>
                <a:gridCol w="2150703">
                  <a:extLst>
                    <a:ext uri="{9D8B030D-6E8A-4147-A177-3AD203B41FA5}">
                      <a16:colId xmlns:a16="http://schemas.microsoft.com/office/drawing/2014/main" val="2814024916"/>
                    </a:ext>
                  </a:extLst>
                </a:gridCol>
                <a:gridCol w="2150703">
                  <a:extLst>
                    <a:ext uri="{9D8B030D-6E8A-4147-A177-3AD203B41FA5}">
                      <a16:colId xmlns:a16="http://schemas.microsoft.com/office/drawing/2014/main" val="2042163104"/>
                    </a:ext>
                  </a:extLst>
                </a:gridCol>
                <a:gridCol w="2069132">
                  <a:extLst>
                    <a:ext uri="{9D8B030D-6E8A-4147-A177-3AD203B41FA5}">
                      <a16:colId xmlns:a16="http://schemas.microsoft.com/office/drawing/2014/main" val="2021406680"/>
                    </a:ext>
                  </a:extLst>
                </a:gridCol>
                <a:gridCol w="1829183">
                  <a:extLst>
                    <a:ext uri="{9D8B030D-6E8A-4147-A177-3AD203B41FA5}">
                      <a16:colId xmlns:a16="http://schemas.microsoft.com/office/drawing/2014/main" val="1960204675"/>
                    </a:ext>
                  </a:extLst>
                </a:gridCol>
                <a:gridCol w="1829183">
                  <a:extLst>
                    <a:ext uri="{9D8B030D-6E8A-4147-A177-3AD203B41FA5}">
                      <a16:colId xmlns:a16="http://schemas.microsoft.com/office/drawing/2014/main" val="1149857479"/>
                    </a:ext>
                  </a:extLst>
                </a:gridCol>
              </a:tblGrid>
              <a:tr h="4256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половина дня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педагога и детей с учетом интеграции ОО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режиме дня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480749"/>
                  </a:ext>
                </a:extLst>
              </a:tr>
              <a:tr h="42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Фронтальная, подгрупповая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(прописываем с кем)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56309"/>
                  </a:ext>
                </a:extLst>
              </a:tr>
              <a:tr h="212806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детей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ОД/РМ, СДД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Утро радостных встреч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(дидактические, настольно-печатные)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ФКГН (беседа, д.и., чтение х/л, проблемные ситуации…)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 – 8.30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665234"/>
                  </a:ext>
                </a:extLst>
              </a:tr>
              <a:tr h="367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с детьми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242582"/>
                  </a:ext>
                </a:extLst>
              </a:tr>
              <a:tr h="42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 по участку (теплое время года)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588959"/>
                  </a:ext>
                </a:extLst>
              </a:tr>
              <a:tr h="212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63436"/>
                  </a:ext>
                </a:extLst>
              </a:tr>
              <a:tr h="42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Дежурство в уголке природы, в столовой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498050"/>
                  </a:ext>
                </a:extLst>
              </a:tr>
              <a:tr h="24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х/л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7525"/>
                  </a:ext>
                </a:extLst>
              </a:tr>
              <a:tr h="24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СДД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02997"/>
                  </a:ext>
                </a:extLst>
              </a:tr>
              <a:tr h="212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Утренняя гимнастика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8.30 – 8.40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– 10  минут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275669"/>
                  </a:ext>
                </a:extLst>
              </a:tr>
              <a:tr h="63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Гигиенические процедуры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ФКГН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8.40 – 8.45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273062"/>
                  </a:ext>
                </a:extLst>
              </a:tr>
              <a:tr h="42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Завтрак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культуры еды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ФКГН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8.45 – 9.00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6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0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76805"/>
              </p:ext>
            </p:extLst>
          </p:nvPr>
        </p:nvGraphicFramePr>
        <p:xfrm>
          <a:off x="1995948" y="816078"/>
          <a:ext cx="8231627" cy="5095772"/>
        </p:xfrm>
        <a:graphic>
          <a:graphicData uri="http://schemas.openxmlformats.org/drawingml/2006/table">
            <a:tbl>
              <a:tblPr firstRow="1" firstCol="1" bandRow="1"/>
              <a:tblGrid>
                <a:gridCol w="1940351">
                  <a:extLst>
                    <a:ext uri="{9D8B030D-6E8A-4147-A177-3AD203B41FA5}">
                      <a16:colId xmlns:a16="http://schemas.microsoft.com/office/drawing/2014/main" val="1687089834"/>
                    </a:ext>
                  </a:extLst>
                </a:gridCol>
                <a:gridCol w="1940351">
                  <a:extLst>
                    <a:ext uri="{9D8B030D-6E8A-4147-A177-3AD203B41FA5}">
                      <a16:colId xmlns:a16="http://schemas.microsoft.com/office/drawing/2014/main" val="1853959369"/>
                    </a:ext>
                  </a:extLst>
                </a:gridCol>
                <a:gridCol w="1849239">
                  <a:extLst>
                    <a:ext uri="{9D8B030D-6E8A-4147-A177-3AD203B41FA5}">
                      <a16:colId xmlns:a16="http://schemas.microsoft.com/office/drawing/2014/main" val="2924286914"/>
                    </a:ext>
                  </a:extLst>
                </a:gridCol>
                <a:gridCol w="1215325">
                  <a:extLst>
                    <a:ext uri="{9D8B030D-6E8A-4147-A177-3AD203B41FA5}">
                      <a16:colId xmlns:a16="http://schemas.microsoft.com/office/drawing/2014/main" val="3567467550"/>
                    </a:ext>
                  </a:extLst>
                </a:gridCol>
                <a:gridCol w="1286361">
                  <a:extLst>
                    <a:ext uri="{9D8B030D-6E8A-4147-A177-3AD203B41FA5}">
                      <a16:colId xmlns:a16="http://schemas.microsoft.com/office/drawing/2014/main" val="3288885074"/>
                    </a:ext>
                  </a:extLst>
                </a:gridCol>
              </a:tblGrid>
              <a:tr h="3219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режиме дня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17794"/>
                  </a:ext>
                </a:extLst>
              </a:tr>
              <a:tr h="578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Фронтальная, подгрупповая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16128"/>
                  </a:ext>
                </a:extLst>
              </a:tr>
              <a:tr h="144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занятиям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Хороводная/м.п. игра  </a:t>
                      </a:r>
                      <a:r>
                        <a:rPr lang="ru-RU" sz="11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организации детей пред занятием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Дежурство (элементарная трудовая деятельность)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– 9.05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190582"/>
                  </a:ext>
                </a:extLst>
              </a:tr>
              <a:tr h="2748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ООМ/РР/ОГ/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ФЭМП/конструирование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ФК/Л/А/Р/М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(пишем либо номер занятия из ПП, либо название, цель, источник)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 и развитие индивидуальных возможностей ребенка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9.05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9.20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9.25-9.35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9.40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9.55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 </a:t>
                      </a: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10.10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 учетом перерыва между занятиями, динамическими паузами на занятиях)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43" marR="64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60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560529"/>
              </p:ext>
            </p:extLst>
          </p:nvPr>
        </p:nvGraphicFramePr>
        <p:xfrm>
          <a:off x="838200" y="365125"/>
          <a:ext cx="10458337" cy="5058409"/>
        </p:xfrm>
        <a:graphic>
          <a:graphicData uri="http://schemas.openxmlformats.org/drawingml/2006/table">
            <a:tbl>
              <a:tblPr firstRow="1" firstCol="1" bandRow="1"/>
              <a:tblGrid>
                <a:gridCol w="1988033">
                  <a:extLst>
                    <a:ext uri="{9D8B030D-6E8A-4147-A177-3AD203B41FA5}">
                      <a16:colId xmlns:a16="http://schemas.microsoft.com/office/drawing/2014/main" val="1766596485"/>
                    </a:ext>
                  </a:extLst>
                </a:gridCol>
                <a:gridCol w="2504840">
                  <a:extLst>
                    <a:ext uri="{9D8B030D-6E8A-4147-A177-3AD203B41FA5}">
                      <a16:colId xmlns:a16="http://schemas.microsoft.com/office/drawing/2014/main" val="2996787914"/>
                    </a:ext>
                  </a:extLst>
                </a:gridCol>
                <a:gridCol w="2504840">
                  <a:extLst>
                    <a:ext uri="{9D8B030D-6E8A-4147-A177-3AD203B41FA5}">
                      <a16:colId xmlns:a16="http://schemas.microsoft.com/office/drawing/2014/main" val="443382369"/>
                    </a:ext>
                  </a:extLst>
                </a:gridCol>
                <a:gridCol w="1549737">
                  <a:extLst>
                    <a:ext uri="{9D8B030D-6E8A-4147-A177-3AD203B41FA5}">
                      <a16:colId xmlns:a16="http://schemas.microsoft.com/office/drawing/2014/main" val="805873457"/>
                    </a:ext>
                  </a:extLst>
                </a:gridCol>
                <a:gridCol w="1910887">
                  <a:extLst>
                    <a:ext uri="{9D8B030D-6E8A-4147-A177-3AD203B41FA5}">
                      <a16:colId xmlns:a16="http://schemas.microsoft.com/office/drawing/2014/main" val="2567494011"/>
                    </a:ext>
                  </a:extLst>
                </a:gridCol>
              </a:tblGrid>
              <a:tr h="6323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педагога и детей с учетом интеграции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режиме дня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332242"/>
                  </a:ext>
                </a:extLst>
              </a:tr>
              <a:tr h="632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Фронтальная, подгрупповая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30848"/>
                  </a:ext>
                </a:extLst>
              </a:tr>
              <a:tr h="2845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прогулке, прогулка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игровая, двигательная деятельность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 в природе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ФКГН(самообслуживание),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ОВД,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словесные игры и др.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10.10 – 12.10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53109"/>
                  </a:ext>
                </a:extLst>
              </a:tr>
              <a:tr h="63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обеду, обед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культуры еды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ФКГН, дежурство,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самообслуживание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 – 12.40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932954"/>
                  </a:ext>
                </a:extLst>
              </a:tr>
              <a:tr h="316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Воспитание навыков ЗОЖ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12.40 – 15.00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 20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94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23981"/>
              </p:ext>
            </p:extLst>
          </p:nvPr>
        </p:nvGraphicFramePr>
        <p:xfrm>
          <a:off x="1387121" y="677635"/>
          <a:ext cx="9910917" cy="1104903"/>
        </p:xfrm>
        <a:graphic>
          <a:graphicData uri="http://schemas.openxmlformats.org/drawingml/2006/table">
            <a:tbl>
              <a:tblPr firstRow="1" firstCol="1" bandRow="1"/>
              <a:tblGrid>
                <a:gridCol w="2062899">
                  <a:extLst>
                    <a:ext uri="{9D8B030D-6E8A-4147-A177-3AD203B41FA5}">
                      <a16:colId xmlns:a16="http://schemas.microsoft.com/office/drawing/2014/main" val="225303367"/>
                    </a:ext>
                  </a:extLst>
                </a:gridCol>
                <a:gridCol w="2624313">
                  <a:extLst>
                    <a:ext uri="{9D8B030D-6E8A-4147-A177-3AD203B41FA5}">
                      <a16:colId xmlns:a16="http://schemas.microsoft.com/office/drawing/2014/main" val="3379836653"/>
                    </a:ext>
                  </a:extLst>
                </a:gridCol>
                <a:gridCol w="2001155">
                  <a:extLst>
                    <a:ext uri="{9D8B030D-6E8A-4147-A177-3AD203B41FA5}">
                      <a16:colId xmlns:a16="http://schemas.microsoft.com/office/drawing/2014/main" val="2510055915"/>
                    </a:ext>
                  </a:extLst>
                </a:gridCol>
                <a:gridCol w="1633591">
                  <a:extLst>
                    <a:ext uri="{9D8B030D-6E8A-4147-A177-3AD203B41FA5}">
                      <a16:colId xmlns:a16="http://schemas.microsoft.com/office/drawing/2014/main" val="77260391"/>
                    </a:ext>
                  </a:extLst>
                </a:gridCol>
                <a:gridCol w="1588959">
                  <a:extLst>
                    <a:ext uri="{9D8B030D-6E8A-4147-A177-3AD203B41FA5}">
                      <a16:colId xmlns:a16="http://schemas.microsoft.com/office/drawing/2014/main" val="362600942"/>
                    </a:ext>
                  </a:extLst>
                </a:gridCol>
              </a:tblGrid>
              <a:tr h="1756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92" marR="47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педагога и детей с учетом интеграции ОО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2" marR="47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режиме дня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2" marR="47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2" marR="47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484313"/>
                  </a:ext>
                </a:extLst>
              </a:tr>
              <a:tr h="43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Фронтальная, подгрупповая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2" marR="47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2" marR="47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2719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84848"/>
              </p:ext>
            </p:extLst>
          </p:nvPr>
        </p:nvGraphicFramePr>
        <p:xfrm>
          <a:off x="1387121" y="1797842"/>
          <a:ext cx="9910915" cy="4375968"/>
        </p:xfrm>
        <a:graphic>
          <a:graphicData uri="http://schemas.openxmlformats.org/drawingml/2006/table">
            <a:tbl>
              <a:tblPr firstRow="1" firstCol="1" bandRow="1"/>
              <a:tblGrid>
                <a:gridCol w="2085544">
                  <a:extLst>
                    <a:ext uri="{9D8B030D-6E8A-4147-A177-3AD203B41FA5}">
                      <a16:colId xmlns:a16="http://schemas.microsoft.com/office/drawing/2014/main" val="3764922386"/>
                    </a:ext>
                  </a:extLst>
                </a:gridCol>
                <a:gridCol w="2574107">
                  <a:extLst>
                    <a:ext uri="{9D8B030D-6E8A-4147-A177-3AD203B41FA5}">
                      <a16:colId xmlns:a16="http://schemas.microsoft.com/office/drawing/2014/main" val="3442913465"/>
                    </a:ext>
                  </a:extLst>
                </a:gridCol>
                <a:gridCol w="1009858">
                  <a:extLst>
                    <a:ext uri="{9D8B030D-6E8A-4147-A177-3AD203B41FA5}">
                      <a16:colId xmlns:a16="http://schemas.microsoft.com/office/drawing/2014/main" val="2226287051"/>
                    </a:ext>
                  </a:extLst>
                </a:gridCol>
                <a:gridCol w="1009858">
                  <a:extLst>
                    <a:ext uri="{9D8B030D-6E8A-4147-A177-3AD203B41FA5}">
                      <a16:colId xmlns:a16="http://schemas.microsoft.com/office/drawing/2014/main" val="844682941"/>
                    </a:ext>
                  </a:extLst>
                </a:gridCol>
                <a:gridCol w="1615774">
                  <a:extLst>
                    <a:ext uri="{9D8B030D-6E8A-4147-A177-3AD203B41FA5}">
                      <a16:colId xmlns:a16="http://schemas.microsoft.com/office/drawing/2014/main" val="864757679"/>
                    </a:ext>
                  </a:extLst>
                </a:gridCol>
                <a:gridCol w="1615774">
                  <a:extLst>
                    <a:ext uri="{9D8B030D-6E8A-4147-A177-3AD203B41FA5}">
                      <a16:colId xmlns:a16="http://schemas.microsoft.com/office/drawing/2014/main" val="880743832"/>
                    </a:ext>
                  </a:extLst>
                </a:gridCol>
              </a:tblGrid>
              <a:tr h="36761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половина дня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 пробуждения, Закаливающие процедуры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15.00 15.45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249598"/>
                  </a:ext>
                </a:extLst>
              </a:tr>
              <a:tr h="367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деятельность детей в центрах развития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12879"/>
                  </a:ext>
                </a:extLst>
              </a:tr>
              <a:tr h="211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ООД (ст.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подгр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чаще 2-3 раз в неделю)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15.45-16.10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724601"/>
                  </a:ext>
                </a:extLst>
              </a:tr>
              <a:tr h="3005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художественной и познавательной литературы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Сюжетно-ролевые, конструктивные, режиссерские, театрализованные, дидактические, настольно-печатные игры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Экспериментирование, решение ситуативных задач,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 в природе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Вечера развлечений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с психологом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Работа, направленная на развитие и поддержку способностей ребенка в соответствии с его возможностями.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15.45 –16.35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 ужина)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17.00 – 19.00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150055"/>
                  </a:ext>
                </a:extLst>
              </a:tr>
              <a:tr h="423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 деятельность детей в центрах развития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7" marR="6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226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808518" y="1797842"/>
            <a:ext cx="19441731" cy="48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91565"/>
              </p:ext>
            </p:extLst>
          </p:nvPr>
        </p:nvGraphicFramePr>
        <p:xfrm>
          <a:off x="570271" y="365124"/>
          <a:ext cx="10992463" cy="5114425"/>
        </p:xfrm>
        <a:graphic>
          <a:graphicData uri="http://schemas.openxmlformats.org/drawingml/2006/table">
            <a:tbl>
              <a:tblPr firstRow="1" firstCol="1" bandRow="1"/>
              <a:tblGrid>
                <a:gridCol w="2118858">
                  <a:extLst>
                    <a:ext uri="{9D8B030D-6E8A-4147-A177-3AD203B41FA5}">
                      <a16:colId xmlns:a16="http://schemas.microsoft.com/office/drawing/2014/main" val="2189491291"/>
                    </a:ext>
                  </a:extLst>
                </a:gridCol>
                <a:gridCol w="2695500">
                  <a:extLst>
                    <a:ext uri="{9D8B030D-6E8A-4147-A177-3AD203B41FA5}">
                      <a16:colId xmlns:a16="http://schemas.microsoft.com/office/drawing/2014/main" val="1466759821"/>
                    </a:ext>
                  </a:extLst>
                </a:gridCol>
                <a:gridCol w="2695500">
                  <a:extLst>
                    <a:ext uri="{9D8B030D-6E8A-4147-A177-3AD203B41FA5}">
                      <a16:colId xmlns:a16="http://schemas.microsoft.com/office/drawing/2014/main" val="212903679"/>
                    </a:ext>
                  </a:extLst>
                </a:gridCol>
                <a:gridCol w="1599808">
                  <a:extLst>
                    <a:ext uri="{9D8B030D-6E8A-4147-A177-3AD203B41FA5}">
                      <a16:colId xmlns:a16="http://schemas.microsoft.com/office/drawing/2014/main" val="3237687981"/>
                    </a:ext>
                  </a:extLst>
                </a:gridCol>
                <a:gridCol w="1882797">
                  <a:extLst>
                    <a:ext uri="{9D8B030D-6E8A-4147-A177-3AD203B41FA5}">
                      <a16:colId xmlns:a16="http://schemas.microsoft.com/office/drawing/2014/main" val="1007883385"/>
                    </a:ext>
                  </a:extLst>
                </a:gridCol>
              </a:tblGrid>
              <a:tr h="3738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педагога и детей с учетом интеграции ОО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режиме дня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935878"/>
                  </a:ext>
                </a:extLst>
              </a:tr>
              <a:tr h="7477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Фронтальная, подгрупповая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29514"/>
                  </a:ext>
                </a:extLst>
              </a:tr>
              <a:tr h="112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ужину Ужин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культуры еды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Самообслуживание, элементарная трудовая деятельность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16.35 – 17.00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минут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831534"/>
                  </a:ext>
                </a:extLst>
              </a:tr>
              <a:tr h="2243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прогулке, прогулка 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теплое время года)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игровая, двигательная деятельность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 в природе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ОВД, беседы, словесные игры,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17.30 – 19.00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68099"/>
                  </a:ext>
                </a:extLst>
              </a:tr>
              <a:tr h="373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Уход детей домой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04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9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ОД в ходе режимных моментов</a:t>
            </a:r>
            <a:r>
              <a:rPr lang="ru-RU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323121"/>
              </p:ext>
            </p:extLst>
          </p:nvPr>
        </p:nvGraphicFramePr>
        <p:xfrm>
          <a:off x="1848464" y="1484671"/>
          <a:ext cx="9329992" cy="5158301"/>
        </p:xfrm>
        <a:graphic>
          <a:graphicData uri="http://schemas.openxmlformats.org/drawingml/2006/table">
            <a:tbl>
              <a:tblPr firstRow="1" firstCol="1" bandRow="1"/>
              <a:tblGrid>
                <a:gridCol w="1778296">
                  <a:extLst>
                    <a:ext uri="{9D8B030D-6E8A-4147-A177-3AD203B41FA5}">
                      <a16:colId xmlns:a16="http://schemas.microsoft.com/office/drawing/2014/main" val="752127229"/>
                    </a:ext>
                  </a:extLst>
                </a:gridCol>
                <a:gridCol w="2252261">
                  <a:extLst>
                    <a:ext uri="{9D8B030D-6E8A-4147-A177-3AD203B41FA5}">
                      <a16:colId xmlns:a16="http://schemas.microsoft.com/office/drawing/2014/main" val="3096631935"/>
                    </a:ext>
                  </a:extLst>
                </a:gridCol>
                <a:gridCol w="1136393">
                  <a:extLst>
                    <a:ext uri="{9D8B030D-6E8A-4147-A177-3AD203B41FA5}">
                      <a16:colId xmlns:a16="http://schemas.microsoft.com/office/drawing/2014/main" val="3022119419"/>
                    </a:ext>
                  </a:extLst>
                </a:gridCol>
                <a:gridCol w="1067351">
                  <a:extLst>
                    <a:ext uri="{9D8B030D-6E8A-4147-A177-3AD203B41FA5}">
                      <a16:colId xmlns:a16="http://schemas.microsoft.com/office/drawing/2014/main" val="3994577810"/>
                    </a:ext>
                  </a:extLst>
                </a:gridCol>
                <a:gridCol w="1044959">
                  <a:extLst>
                    <a:ext uri="{9D8B030D-6E8A-4147-A177-3AD203B41FA5}">
                      <a16:colId xmlns:a16="http://schemas.microsoft.com/office/drawing/2014/main" val="3775119564"/>
                    </a:ext>
                  </a:extLst>
                </a:gridCol>
                <a:gridCol w="1067351">
                  <a:extLst>
                    <a:ext uri="{9D8B030D-6E8A-4147-A177-3AD203B41FA5}">
                      <a16:colId xmlns:a16="http://schemas.microsoft.com/office/drawing/2014/main" val="624728715"/>
                    </a:ext>
                  </a:extLst>
                </a:gridCol>
                <a:gridCol w="983381">
                  <a:extLst>
                    <a:ext uri="{9D8B030D-6E8A-4147-A177-3AD203B41FA5}">
                      <a16:colId xmlns:a16="http://schemas.microsoft.com/office/drawing/2014/main" val="3504569388"/>
                    </a:ext>
                  </a:extLst>
                </a:gridCol>
              </a:tblGrid>
              <a:tr h="2770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образовательного процесса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область, направление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04667"/>
                  </a:ext>
                </a:extLst>
              </a:tr>
              <a:tr h="554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74818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Беседа, загадка, разговор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621254"/>
                  </a:ext>
                </a:extLst>
              </a:tr>
              <a:tr h="5540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художественной и познавательной  литературы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034558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353888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88436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Дежурство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709286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703233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ситуативных задач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081084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Гигиенические процедуры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734165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Утренняя гимнастика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895073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 пробуждения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20473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Комплексы закаливающих процедур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606907"/>
                  </a:ext>
                </a:extLst>
              </a:tr>
              <a:tr h="277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Прогулка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88445"/>
                  </a:ext>
                </a:extLst>
              </a:tr>
              <a:tr h="51355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Другие формы работы  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(коллекционирование, моделирование и др.)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2" marR="63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85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6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5" y="-56774"/>
            <a:ext cx="11995356" cy="684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040" y="127256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Практикум </a:t>
            </a:r>
            <a:b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327" y="252911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Комплексно-тематическое планирование по теме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«Зимние забавы»</a:t>
            </a:r>
            <a:endParaRPr lang="ru-RU" sz="3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868" y="275767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155" y="2133600"/>
            <a:ext cx="8915400" cy="377762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заблаговременное определение последовательности достижения поставленной цели,  с указанием необходимых условий, используемых средств, форм и методов работы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Моделирование образовательного процесса с учетом ФГОС ДО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739106"/>
              </p:ext>
            </p:extLst>
          </p:nvPr>
        </p:nvGraphicFramePr>
        <p:xfrm>
          <a:off x="1317522" y="1905000"/>
          <a:ext cx="10481188" cy="483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6873878"/>
              </p:ext>
            </p:extLst>
          </p:nvPr>
        </p:nvGraphicFramePr>
        <p:xfrm>
          <a:off x="1671484" y="1546123"/>
          <a:ext cx="9606116" cy="519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51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72" y="471948"/>
            <a:ext cx="10324740" cy="4316362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Успехов вам, уважаемые коллеги!</a:t>
            </a:r>
            <a:endParaRPr lang="ru-RU" sz="4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5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Планирование как функция управления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998839" y="2351579"/>
            <a:ext cx="2998837" cy="9815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Стратегическое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998839" y="3517793"/>
            <a:ext cx="2998837" cy="9180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Тактическое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998839" y="4476748"/>
            <a:ext cx="2998837" cy="104222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Оперативное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52354" y="2385156"/>
            <a:ext cx="3717555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Программы развития ДОО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52355" y="3562348"/>
            <a:ext cx="3717554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Годового плана образовательной работы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52355" y="4591664"/>
            <a:ext cx="3717554" cy="914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 работы в группе (ежедневное, на неделю, перспективное)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0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ru-RU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планирования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построение благоприятной социальной ситуации развития ребенка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Актуальные положения стандарта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657" y="1338943"/>
            <a:ext cx="9947955" cy="4572279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latin typeface="Georgia" panose="02040502050405020303" pitchFamily="18" charset="0"/>
              </a:rPr>
              <a:t>Учет современной социокультурной ситуации развития ребенка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Индивидуализация образовательного процесса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Реализация образовательной программы в течение всего времени пребывания ребенка в детском саду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Реализация образовательных областей через разные виды специфических детских деятельностей 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Поддержка детской инициативы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Развивающее обучение</a:t>
            </a:r>
          </a:p>
          <a:p>
            <a:r>
              <a:rPr lang="ru-RU" sz="2600" dirty="0" smtClean="0">
                <a:latin typeface="Georgia" panose="02040502050405020303" pitchFamily="18" charset="0"/>
              </a:rPr>
              <a:t>Взаимодействие </a:t>
            </a:r>
            <a:r>
              <a:rPr lang="ru-RU" sz="2600" dirty="0">
                <a:latin typeface="Georgia" panose="02040502050405020303" pitchFamily="18" charset="0"/>
              </a:rPr>
              <a:t>с родителями </a:t>
            </a:r>
            <a:endParaRPr lang="ru-RU" sz="2600" dirty="0" smtClean="0">
              <a:latin typeface="Georgia" panose="02040502050405020303" pitchFamily="18" charset="0"/>
            </a:endParaRPr>
          </a:p>
          <a:p>
            <a:r>
              <a:rPr lang="ru-RU" sz="2600" dirty="0" smtClean="0">
                <a:latin typeface="Georgia" panose="02040502050405020303" pitchFamily="18" charset="0"/>
              </a:rPr>
              <a:t>Принцип интеграции образовательных областей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планирования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01750" algn="l"/>
              </a:tabLst>
            </a:pPr>
            <a: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Перспективное комплексно-тематическое планирование на год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01750" algn="l"/>
              </a:tabLst>
            </a:pPr>
            <a: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Комплексно-тематическое планирование на неделю 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01750" algn="l"/>
              </a:tabLst>
            </a:pPr>
            <a: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Ежедневное планирование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0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ПОЛОЖЕНИЕ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   о планировании образовательного процесса в </a:t>
            </a:r>
            <a:r>
              <a:rPr lang="ru-RU" sz="2400" dirty="0" smtClean="0">
                <a:latin typeface="Georgia" panose="02040502050405020303" pitchFamily="18" charset="0"/>
              </a:rPr>
              <a:t>ДОУ </a:t>
            </a:r>
            <a:r>
              <a:rPr lang="ru-RU" sz="2400" dirty="0">
                <a:latin typeface="Georgia" panose="02040502050405020303" pitchFamily="18" charset="0"/>
              </a:rPr>
              <a:t>………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8345" y="2143432"/>
            <a:ext cx="9558351" cy="44933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1.Общие </a:t>
            </a:r>
            <a:r>
              <a:rPr lang="ru-RU" dirty="0"/>
              <a:t>положения </a:t>
            </a:r>
          </a:p>
          <a:p>
            <a:pPr marL="0" indent="0">
              <a:buNone/>
            </a:pPr>
            <a:r>
              <a:rPr lang="ru-RU" dirty="0"/>
              <a:t>1.1. Настоящее Положение о планировании разработано в соответствии с: </a:t>
            </a:r>
          </a:p>
          <a:p>
            <a:pPr marL="0" indent="0">
              <a:buNone/>
            </a:pPr>
            <a:r>
              <a:rPr lang="ru-RU" dirty="0"/>
              <a:t>·        Законом РФ № 273-ФЗ «Об образовании» от 21.12.2012; </a:t>
            </a:r>
          </a:p>
          <a:p>
            <a:pPr marL="0" indent="0">
              <a:buNone/>
            </a:pPr>
            <a:r>
              <a:rPr lang="ru-RU" dirty="0"/>
              <a:t>·        Санитарно-эпидемиологическими требованиями к устройству, содержанию и организации режима работы в дошкольных организациях </a:t>
            </a:r>
            <a:r>
              <a:rPr lang="ru-RU" dirty="0" err="1"/>
              <a:t>Санитарноэпидемиологические</a:t>
            </a:r>
            <a:r>
              <a:rPr lang="ru-RU" dirty="0"/>
              <a:t> правила и нормативы СанПиН 2.4.1.3049-13, с внесением изменений от15.05.2013г.  №26; </a:t>
            </a:r>
          </a:p>
          <a:p>
            <a:pPr marL="0" indent="0">
              <a:buNone/>
            </a:pPr>
            <a:r>
              <a:rPr lang="ru-RU" dirty="0"/>
              <a:t>·        ФГОС дошкольного образования (от 17.10.2013 № 1155, зарегистрированном в Минюсте 14.11.2013 №30384); </a:t>
            </a:r>
          </a:p>
          <a:p>
            <a:pPr marL="0" indent="0">
              <a:buNone/>
            </a:pPr>
            <a:r>
              <a:rPr lang="ru-RU" dirty="0"/>
              <a:t>·       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30.08.2013 №1014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(зарегистрировано в Минюсте России 26.09.2013 № 30038) </a:t>
            </a:r>
          </a:p>
          <a:p>
            <a:pPr marL="0" indent="0">
              <a:buNone/>
            </a:pPr>
            <a:r>
              <a:rPr lang="ru-RU" dirty="0"/>
              <a:t>·        Уставом </a:t>
            </a:r>
            <a:r>
              <a:rPr lang="ru-RU" dirty="0" smtClean="0"/>
              <a:t>ДОУ </a:t>
            </a:r>
            <a:r>
              <a:rPr lang="ru-RU" dirty="0"/>
              <a:t>…………………………….» </a:t>
            </a:r>
          </a:p>
          <a:p>
            <a:pPr marL="0" indent="0">
              <a:buNone/>
            </a:pPr>
            <a:r>
              <a:rPr lang="ru-RU" dirty="0"/>
              <a:t>·        Основной образовательной программой </a:t>
            </a:r>
            <a:r>
              <a:rPr lang="ru-RU" dirty="0" smtClean="0"/>
              <a:t>ДОУ </a:t>
            </a:r>
            <a:r>
              <a:rPr lang="ru-RU" dirty="0"/>
              <a:t>«………………………………». </a:t>
            </a:r>
          </a:p>
        </p:txBody>
      </p:sp>
    </p:spTree>
    <p:extLst>
      <p:ext uri="{BB962C8B-B14F-4D97-AF65-F5344CB8AC3E}">
        <p14:creationId xmlns:p14="http://schemas.microsoft.com/office/powerpoint/2010/main" val="4081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464" y="496290"/>
            <a:ext cx="8574599" cy="6934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ПРИНЦИПЫ планирования: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6" y="1347018"/>
            <a:ext cx="11257936" cy="5432323"/>
          </a:xfrm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научной обоснованности и практической </a:t>
            </a: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применяемости;</a:t>
            </a:r>
            <a:endParaRPr lang="ru-RU" sz="7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развивающего </a:t>
            </a: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7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интеграции </a:t>
            </a: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ОО;.</a:t>
            </a:r>
            <a:endParaRPr lang="ru-RU" sz="7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подход</a:t>
            </a: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обеспечивающий взаимосвязь всех звеньев и сторон педагогического процесса;</a:t>
            </a:r>
          </a:p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единства воспитательных, развивающих, обучающих целей и </a:t>
            </a: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задач; </a:t>
            </a:r>
          </a:p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учета конкретных педагогических </a:t>
            </a: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условий; </a:t>
            </a:r>
          </a:p>
          <a:p>
            <a:pPr lvl="0" algn="just">
              <a:lnSpc>
                <a:spcPct val="15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</a:t>
            </a:r>
            <a:r>
              <a:rPr lang="ru-RU" sz="7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оптимальной учебной нагрузки на </a:t>
            </a:r>
            <a:r>
              <a:rPr lang="ru-RU" sz="7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1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1868</TotalTime>
  <Words>2123</Words>
  <Application>Microsoft Office PowerPoint</Application>
  <PresentationFormat>Широкоэкранный</PresentationFormat>
  <Paragraphs>659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Calibri</vt:lpstr>
      <vt:lpstr>Century Gothic</vt:lpstr>
      <vt:lpstr>Georgia</vt:lpstr>
      <vt:lpstr>Symbol</vt:lpstr>
      <vt:lpstr>Times New Roman</vt:lpstr>
      <vt:lpstr>Wingdings 3</vt:lpstr>
      <vt:lpstr>Легкий дым</vt:lpstr>
      <vt:lpstr>«Планирование и организация образовательной деятельности  в разновозрастной группе детского сада в соответствии с ФГОС ДО» семинар-практикум  </vt:lpstr>
      <vt:lpstr>«Сравнительный анализ образовательных программ ДОУ для разновозрастных групп» </vt:lpstr>
      <vt:lpstr>Презентация PowerPoint</vt:lpstr>
      <vt:lpstr>Планирование как функция управления </vt:lpstr>
      <vt:lpstr>Презентация PowerPoint</vt:lpstr>
      <vt:lpstr>Актуальные положения стандарта </vt:lpstr>
      <vt:lpstr>Система планирования ДОУ</vt:lpstr>
      <vt:lpstr>ПОЛОЖЕНИЕ     о планировании образовательного процесса в ДОУ ………  </vt:lpstr>
      <vt:lpstr>ПРИНЦИПЫ планирования:</vt:lpstr>
      <vt:lpstr>Презентация PowerPoint</vt:lpstr>
      <vt:lpstr>Модель образовательного процесса на неделю</vt:lpstr>
      <vt:lpstr>Актуальность принципа интеграции образовательных областей и комплексно-тематического подхода к организации образовательного процесса</vt:lpstr>
      <vt:lpstr>Комплексно-тематическое планирование - объединение комплекса различных видов специфических детских деятельностей вокруг единой темы </vt:lpstr>
      <vt:lpstr> Алгоритм планирования образовательного процесса на учебный год </vt:lpstr>
      <vt:lpstr>Модель образовательного процесса на год (примерная)</vt:lpstr>
      <vt:lpstr>Комплексно-тематическое планирование (примерное) 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 педагога при составлении комплексно-тематического плана на неделю</vt:lpstr>
      <vt:lpstr>Ежедневный план </vt:lpstr>
      <vt:lpstr>Модель образовательного процесса на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ОД в ходе режимных моментов </vt:lpstr>
      <vt:lpstr>Практикум  </vt:lpstr>
      <vt:lpstr>Моделирование образовательного процесса с учетом ФГОС ДО </vt:lpstr>
      <vt:lpstr>  Успехов вам, уважаемые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142</cp:revision>
  <dcterms:created xsi:type="dcterms:W3CDTF">2018-01-09T13:18:11Z</dcterms:created>
  <dcterms:modified xsi:type="dcterms:W3CDTF">2018-01-29T12:45:30Z</dcterms:modified>
</cp:coreProperties>
</file>